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303" r:id="rId2"/>
    <p:sldId id="260" r:id="rId3"/>
    <p:sldId id="295" r:id="rId4"/>
    <p:sldId id="296" r:id="rId5"/>
    <p:sldId id="256" r:id="rId6"/>
    <p:sldId id="257" r:id="rId7"/>
    <p:sldId id="337" r:id="rId8"/>
    <p:sldId id="322" r:id="rId9"/>
    <p:sldId id="338" r:id="rId10"/>
    <p:sldId id="339" r:id="rId11"/>
    <p:sldId id="340" r:id="rId12"/>
    <p:sldId id="289" r:id="rId13"/>
    <p:sldId id="290" r:id="rId14"/>
    <p:sldId id="264" r:id="rId15"/>
    <p:sldId id="266" r:id="rId16"/>
    <p:sldId id="265" r:id="rId17"/>
    <p:sldId id="341" r:id="rId18"/>
    <p:sldId id="342" r:id="rId19"/>
    <p:sldId id="343" r:id="rId20"/>
    <p:sldId id="292" r:id="rId21"/>
    <p:sldId id="293" r:id="rId22"/>
    <p:sldId id="298" r:id="rId23"/>
    <p:sldId id="299" r:id="rId24"/>
    <p:sldId id="300" r:id="rId25"/>
    <p:sldId id="301" r:id="rId26"/>
    <p:sldId id="302" r:id="rId27"/>
    <p:sldId id="304" r:id="rId28"/>
    <p:sldId id="336" r:id="rId29"/>
    <p:sldId id="309" r:id="rId30"/>
    <p:sldId id="305" r:id="rId31"/>
    <p:sldId id="335" r:id="rId32"/>
    <p:sldId id="308" r:id="rId33"/>
    <p:sldId id="323" r:id="rId34"/>
    <p:sldId id="324" r:id="rId35"/>
    <p:sldId id="326" r:id="rId36"/>
    <p:sldId id="327" r:id="rId37"/>
    <p:sldId id="328" r:id="rId38"/>
    <p:sldId id="329" r:id="rId39"/>
    <p:sldId id="330" r:id="rId40"/>
    <p:sldId id="331" r:id="rId41"/>
    <p:sldId id="332" r:id="rId42"/>
    <p:sldId id="333" r:id="rId43"/>
    <p:sldId id="334" r:id="rId44"/>
    <p:sldId id="306" r:id="rId45"/>
    <p:sldId id="311" r:id="rId46"/>
    <p:sldId id="313" r:id="rId47"/>
    <p:sldId id="312" r:id="rId48"/>
    <p:sldId id="314" r:id="rId49"/>
    <p:sldId id="315" r:id="rId50"/>
    <p:sldId id="316" r:id="rId51"/>
    <p:sldId id="317" r:id="rId52"/>
    <p:sldId id="318" r:id="rId53"/>
    <p:sldId id="319" r:id="rId54"/>
    <p:sldId id="320" r:id="rId55"/>
    <p:sldId id="321" r:id="rId56"/>
    <p:sldId id="310" r:id="rId57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912" autoAdjust="0"/>
  </p:normalViewPr>
  <p:slideViewPr>
    <p:cSldViewPr>
      <p:cViewPr varScale="1">
        <p:scale>
          <a:sx n="106" d="100"/>
          <a:sy n="106" d="100"/>
        </p:scale>
        <p:origin x="-1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54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9FEFB6-FFB7-472B-AB7D-B03FF3D904DC}" type="datetimeFigureOut">
              <a:rPr lang="it-IT" smtClean="0"/>
              <a:pPr/>
              <a:t>29/11/2017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3FB449-35B0-4DB1-B779-6D55AE433F2C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3FB449-35B0-4DB1-B779-6D55AE433F2C}" type="slidenum">
              <a:rPr lang="it-IT" smtClean="0"/>
              <a:pPr/>
              <a:t>30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8B521-EACF-4E00-9567-FB0781FDDD68}" type="datetime1">
              <a:rPr lang="it-IT" smtClean="0"/>
              <a:pPr/>
              <a:t>29/11/2017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La matematica negli istituti professionali. Marcello Pedone 28 0ttobre 2016 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F052-9071-4071-9A84-120D043A316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29328-68E4-4BF3-80BD-1D9581F62546}" type="datetime1">
              <a:rPr lang="it-IT" smtClean="0"/>
              <a:pPr/>
              <a:t>29/11/2017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La matematica negli istituti professionali. Marcello Pedone 28 0ttobre 2016 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F052-9071-4071-9A84-120D043A316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99A4B-781F-4B4B-A75A-F593116B864B}" type="datetime1">
              <a:rPr lang="it-IT" smtClean="0"/>
              <a:pPr/>
              <a:t>29/11/2017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La matematica negli istituti professionali. Marcello Pedone 28 0ttobre 2016 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F052-9071-4071-9A84-120D043A316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E2AE6-36DE-4F34-8832-18D98507F59C}" type="datetime1">
              <a:rPr lang="it-IT" smtClean="0"/>
              <a:pPr/>
              <a:t>29/11/2017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La matematica negli istituti professionali. Marcello Pedone 28 0ttobre 2016 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F052-9071-4071-9A84-120D043A316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CA706-418A-4A65-A915-C11C3BBC1905}" type="datetime1">
              <a:rPr lang="it-IT" smtClean="0"/>
              <a:pPr/>
              <a:t>29/11/2017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La matematica negli istituti professionali. Marcello Pedone 28 0ttobre 2016 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F052-9071-4071-9A84-120D043A316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20A1B-64EC-459D-AE81-DC747E70AC9C}" type="datetime1">
              <a:rPr lang="it-IT" smtClean="0"/>
              <a:pPr/>
              <a:t>29/11/2017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La matematica negli istituti professionali. Marcello Pedone 28 0ttobre 2016 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F052-9071-4071-9A84-120D043A316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30267-47AE-4E9E-920F-72E7AA03ECE6}" type="datetime1">
              <a:rPr lang="it-IT" smtClean="0"/>
              <a:pPr/>
              <a:t>29/11/2017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La matematica negli istituti professionali. Marcello Pedone 28 0ttobre 2016 </a:t>
            </a:r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F052-9071-4071-9A84-120D043A316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3FD94-1EF2-4C0C-AA41-6935F7BF010A}" type="datetime1">
              <a:rPr lang="it-IT" smtClean="0"/>
              <a:pPr/>
              <a:t>29/11/2017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La matematica negli istituti professionali. Marcello Pedone 28 0ttobre 2016 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F052-9071-4071-9A84-120D043A316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38E1B-C558-4D03-AC9C-A5E5BC50E895}" type="datetime1">
              <a:rPr lang="it-IT" smtClean="0"/>
              <a:pPr/>
              <a:t>29/11/2017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La matematica negli istituti professionali. Marcello Pedone 28 0ttobre 2016 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F052-9071-4071-9A84-120D043A316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A0ED9-AB4C-4174-9DEF-93D5099053EE}" type="datetime1">
              <a:rPr lang="it-IT" smtClean="0"/>
              <a:pPr/>
              <a:t>29/11/2017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La matematica negli istituti professionali. Marcello Pedone 28 0ttobre 2016 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F052-9071-4071-9A84-120D043A316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CD1B5-06C9-4199-978C-C4A4F9527681}" type="datetime1">
              <a:rPr lang="it-IT" smtClean="0"/>
              <a:pPr/>
              <a:t>29/11/2017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La matematica negli istituti professionali. Marcello Pedone 28 0ttobre 2016 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F052-9071-4071-9A84-120D043A316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F0FB11-46A4-48B0-87A8-2B158459F14C}" type="datetime1">
              <a:rPr lang="it-IT" smtClean="0"/>
              <a:pPr/>
              <a:t>29/11/2017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smtClean="0"/>
              <a:t>La matematica negli istituti professionali. Marcello Pedone 28 0ttobre 2016 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7F052-9071-4071-9A84-120D043A3169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ll.gg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owtoon.com/online-presentation/fIM9gGQkNoC/?mode=movie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287016" y="4149080"/>
            <a:ext cx="88569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C00000"/>
                </a:solidFill>
              </a:rPr>
              <a:t>La matematica negli istituti professionali: </a:t>
            </a:r>
            <a:r>
              <a:rPr lang="it-IT" sz="2400" b="1" i="1" dirty="0" smtClean="0"/>
              <a:t>Marcello Pedone</a:t>
            </a:r>
          </a:p>
          <a:p>
            <a:pPr algn="ctr"/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</a:rPr>
              <a:t>1 Dicembre 2017</a:t>
            </a:r>
            <a:endParaRPr lang="it-IT" sz="2400" dirty="0" smtClean="0"/>
          </a:p>
          <a:p>
            <a:r>
              <a:rPr lang="it-IT" sz="2400" dirty="0" smtClean="0"/>
              <a:t>Obiettivi motivazioni e metodologie. </a:t>
            </a:r>
          </a:p>
          <a:p>
            <a:r>
              <a:rPr lang="it-IT" sz="2400" dirty="0" smtClean="0"/>
              <a:t>Raggiungimento dei </a:t>
            </a:r>
            <a:r>
              <a:rPr lang="it-IT" sz="2400" b="1" i="1" dirty="0" smtClean="0">
                <a:solidFill>
                  <a:srgbClr val="C00000"/>
                </a:solidFill>
              </a:rPr>
              <a:t>risultati di apprendimento </a:t>
            </a:r>
            <a:r>
              <a:rPr lang="it-IT" sz="2400" dirty="0" smtClean="0"/>
              <a:t>prescritti dalle </a:t>
            </a:r>
            <a:r>
              <a:rPr lang="it-IT" sz="2400" dirty="0" err="1" smtClean="0">
                <a:hlinkClick r:id="rId2"/>
              </a:rPr>
              <a:t>LL.GG</a:t>
            </a:r>
            <a:r>
              <a:rPr lang="it-IT" sz="2400" dirty="0" smtClean="0"/>
              <a:t>.</a:t>
            </a:r>
          </a:p>
          <a:p>
            <a:r>
              <a:rPr lang="it-IT" sz="2400" dirty="0" smtClean="0"/>
              <a:t>metodi e strumenti.</a:t>
            </a:r>
            <a:endParaRPr lang="it-IT" sz="2400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6248400" y="6492875"/>
            <a:ext cx="2895600" cy="365125"/>
          </a:xfrm>
        </p:spPr>
        <p:txBody>
          <a:bodyPr/>
          <a:lstStyle/>
          <a:p>
            <a:r>
              <a:rPr lang="it-IT" dirty="0" smtClean="0"/>
              <a:t>La matematica negli istituti professionali.</a:t>
            </a:r>
            <a:r>
              <a:rPr lang="it-IT" b="1" i="1" dirty="0" smtClean="0"/>
              <a:t> Marcello Pedone</a:t>
            </a:r>
          </a:p>
          <a:p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</a:rPr>
              <a:t>1 dicembre 2017</a:t>
            </a:r>
          </a:p>
          <a:p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107504" y="1"/>
            <a:ext cx="80648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CONGRESSO NAZIONALE MATHESIS</a:t>
            </a:r>
            <a:endParaRPr lang="it-IT" dirty="0" smtClean="0"/>
          </a:p>
          <a:p>
            <a:pPr algn="ctr"/>
            <a:r>
              <a:rPr lang="it-IT" b="1" i="1" dirty="0" smtClean="0"/>
              <a:t>Insegnare matematica  e fisica oggi: cosa, come e perché</a:t>
            </a:r>
            <a:endParaRPr lang="it-IT" dirty="0" smtClean="0"/>
          </a:p>
          <a:p>
            <a:pPr algn="ctr"/>
            <a:r>
              <a:rPr lang="it-IT" b="1" dirty="0" smtClean="0"/>
              <a:t>Roma, 1-2 dicembre 2017</a:t>
            </a:r>
            <a:endParaRPr lang="it-IT" dirty="0" smtClean="0"/>
          </a:p>
          <a:p>
            <a:pPr algn="ctr"/>
            <a:r>
              <a:rPr lang="it-IT" b="1" dirty="0" smtClean="0"/>
              <a:t>Casa La </a:t>
            </a:r>
            <a:r>
              <a:rPr lang="it-IT" b="1" dirty="0" err="1" smtClean="0"/>
              <a:t>Salle</a:t>
            </a:r>
            <a:r>
              <a:rPr lang="it-IT" b="1" dirty="0" smtClean="0"/>
              <a:t>, Aula Magna – Roma</a:t>
            </a:r>
          </a:p>
          <a:p>
            <a:pPr algn="ctr"/>
            <a:endParaRPr lang="it-IT" b="1" dirty="0" smtClean="0"/>
          </a:p>
          <a:p>
            <a:pPr algn="ctr"/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</a:rPr>
              <a:t>L'ora di matematica in classe: </a:t>
            </a:r>
            <a:r>
              <a:rPr lang="it-IT" b="1" i="1" dirty="0" smtClean="0">
                <a:solidFill>
                  <a:schemeClr val="accent1">
                    <a:lumMod val="75000"/>
                  </a:schemeClr>
                </a:solidFill>
              </a:rPr>
              <a:t>cosa insegnare, come e perché. </a:t>
            </a:r>
            <a:endParaRPr lang="it-IT" dirty="0" smtClean="0"/>
          </a:p>
          <a:p>
            <a:pPr algn="ctr"/>
            <a:endParaRPr lang="it-IT" dirty="0" smtClean="0"/>
          </a:p>
          <a:p>
            <a:endParaRPr lang="it-IT" dirty="0"/>
          </a:p>
        </p:txBody>
      </p:sp>
      <p:pic>
        <p:nvPicPr>
          <p:cNvPr id="8" name="Picture 1" descr="logoTitolo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86967" y="0"/>
            <a:ext cx="1557033" cy="86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Marcello Pedone\Desktop\GIF\Angoli Interni 10 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7" y="1700808"/>
            <a:ext cx="3888432" cy="25194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a 2"/>
          <p:cNvGraphicFramePr>
            <a:graphicFrameLocks noGrp="1"/>
          </p:cNvGraphicFramePr>
          <p:nvPr/>
        </p:nvGraphicFramePr>
        <p:xfrm>
          <a:off x="0" y="0"/>
          <a:ext cx="9144000" cy="6741368"/>
        </p:xfrm>
        <a:graphic>
          <a:graphicData uri="http://schemas.openxmlformats.org/drawingml/2006/table">
            <a:tbl>
              <a:tblPr/>
              <a:tblGrid>
                <a:gridCol w="1867031"/>
                <a:gridCol w="3596727"/>
                <a:gridCol w="3680242"/>
              </a:tblGrid>
              <a:tr h="67413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3. Individuare strategie appropriate per la soluzione di problemi</a:t>
                      </a:r>
                      <a:r>
                        <a:rPr lang="it-IT" sz="1800" b="1" dirty="0" smtClean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76" marR="61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it-IT" sz="18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8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Utilizzare il linguaggio</a:t>
                      </a:r>
                      <a:r>
                        <a:rPr lang="it-IT" sz="18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 degli insiemi e delle funzioni per parlare di oggetti matematici e per descrivere  situazioni e fenomeni naturali e sociali.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8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Progettare</a:t>
                      </a:r>
                      <a:r>
                        <a:rPr lang="it-IT" sz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 un percorso risolutivo  strutturato in tappe.</a:t>
                      </a:r>
                      <a:endParaRPr lang="it-IT" sz="18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8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Formalizzare</a:t>
                      </a:r>
                      <a:r>
                        <a:rPr lang="it-IT" sz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 il percorso di soluzione di un problema attraverso modelli algebrici e grafici.</a:t>
                      </a:r>
                      <a:endParaRPr lang="it-IT" sz="18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8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Convalidare </a:t>
                      </a:r>
                      <a:r>
                        <a:rPr lang="it-IT" sz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i risultati conseguiti sia empiricamente, sia mediante argomentazioni.</a:t>
                      </a:r>
                      <a:endParaRPr lang="it-IT" sz="18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8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Tradurre</a:t>
                      </a:r>
                      <a:r>
                        <a:rPr lang="it-IT" sz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 dal linguaggio naturale al linguaggio algebrico e viceversa.</a:t>
                      </a:r>
                      <a:endParaRPr lang="it-IT" sz="18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Scegliere, adattare, utilizzare</a:t>
                      </a:r>
                      <a:r>
                        <a:rPr lang="it-IT" sz="1800" dirty="0">
                          <a:latin typeface="Arial"/>
                          <a:ea typeface="Calibri"/>
                          <a:cs typeface="Times New Roman"/>
                        </a:rPr>
                        <a:t> schematizzazioni matematiche per affrontare problemi di varia natura in contesti diversi.</a:t>
                      </a: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8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Risolvere</a:t>
                      </a:r>
                      <a:r>
                        <a:rPr lang="it-IT" sz="18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 per via grafica o algebrica,</a:t>
                      </a:r>
                      <a:r>
                        <a:rPr lang="it-IT" sz="18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 problemi che si descrivono mediante equazioni, disequazioni o funzioni. </a:t>
                      </a:r>
                    </a:p>
                  </a:txBody>
                  <a:tcPr marL="61576" marR="61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it-IT" sz="18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8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Linguaggio naturale e linguaggio </a:t>
                      </a:r>
                      <a:r>
                        <a:rPr lang="it-IT" sz="1800" b="1" i="1" dirty="0" err="1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simbolico*</a:t>
                      </a:r>
                      <a:r>
                        <a:rPr lang="it-IT" sz="18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 </a:t>
                      </a:r>
                      <a:endParaRPr lang="it-IT" sz="18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8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Le fasi risolutive di un problema </a:t>
                      </a:r>
                      <a:r>
                        <a:rPr lang="it-IT" sz="18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e loro rappresentazione con diagrammi.*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8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**Principali rappresentazioni </a:t>
                      </a:r>
                      <a:r>
                        <a:rPr lang="it-IT" sz="18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di un oggetto matematico.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 </a:t>
                      </a:r>
                      <a:endParaRPr lang="it-IT" sz="18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8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Tecniche risolutive</a:t>
                      </a:r>
                      <a:r>
                        <a:rPr lang="it-IT" sz="12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 di un problema che utilizzano frazioni, proporzioni, percentuali, formule geometriche, equazioni e disequazioni.*</a:t>
                      </a:r>
                      <a:endParaRPr lang="it-IT" sz="18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8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Problemi </a:t>
                      </a:r>
                      <a:r>
                        <a:rPr lang="it-IT" sz="18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riferiti  sia ad aspetti interni alla matematica, sia ad aspetti specifici collegati ad ambiti scientifici (economico, sociale, tecnologico)o, più in generale, al mondo reale.*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8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Funzioni</a:t>
                      </a:r>
                      <a:r>
                        <a:rPr lang="it-IT" sz="1800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 </a:t>
                      </a:r>
                      <a:r>
                        <a:rPr lang="it-IT" sz="18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elementari</a:t>
                      </a:r>
                      <a:r>
                        <a:rPr lang="it-IT" sz="1800" b="1" i="1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 </a:t>
                      </a:r>
                      <a:r>
                        <a:rPr lang="it-IT" sz="18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e loro grafici.**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8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 </a:t>
                      </a:r>
                    </a:p>
                  </a:txBody>
                  <a:tcPr marL="61576" marR="61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a 2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1867032"/>
                <a:gridCol w="3596727"/>
                <a:gridCol w="3680241"/>
              </a:tblGrid>
              <a:tr h="6858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4. Analizzare dati e interpretarli, sviluppando deduzioni e ragionamenti sugli stessi, anche con l’ausilio di rappresentazioni grafiche, usando consapevolmente gli strumenti di calcolo</a:t>
                      </a: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32" marR="543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6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Riconoscere</a:t>
                      </a:r>
                      <a:r>
                        <a:rPr lang="it-IT" sz="16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 caratteri qualitativi, quantitativi, discreti e continui.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6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6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Raccogliere </a:t>
                      </a:r>
                      <a:r>
                        <a:rPr lang="it-IT" sz="16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dati.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6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Organizzare </a:t>
                      </a:r>
                      <a:r>
                        <a:rPr lang="it-IT" sz="16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un insieme di dati.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6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Rappresentare </a:t>
                      </a:r>
                      <a:r>
                        <a:rPr lang="it-IT" sz="16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classi di dati mediante istogrammi e diagrammi a torta.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6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Leggere e interpretare</a:t>
                      </a:r>
                      <a:r>
                        <a:rPr lang="it-IT" sz="16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 tabelle e grafici in termini di corrispondenza fra elementi di due insiemi.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6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Riconoscere</a:t>
                      </a:r>
                      <a:r>
                        <a:rPr lang="it-IT" sz="16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 una relazione tra variabili, in termini di proporzionalità diretta o inversa e formalizzarla attraverso una funzione matematica.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6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Calcolare, utilizzare e</a:t>
                      </a:r>
                      <a:r>
                        <a:rPr lang="it-IT" sz="1600" b="1" i="1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 </a:t>
                      </a:r>
                      <a:r>
                        <a:rPr lang="it-IT" sz="16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interpretare</a:t>
                      </a:r>
                      <a:r>
                        <a:rPr lang="it-IT" sz="16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 valori medi e misure di variabilità per caratteri quantitativi.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Costruire</a:t>
                      </a:r>
                      <a:r>
                        <a:rPr lang="it-IT" sz="1600" dirty="0">
                          <a:latin typeface="Arial"/>
                          <a:ea typeface="Calibri"/>
                          <a:cs typeface="Times New Roman"/>
                        </a:rPr>
                        <a:t> lo spazio degli eventi in casi semplici</a:t>
                      </a:r>
                      <a:r>
                        <a:rPr lang="it-IT" sz="1100" dirty="0">
                          <a:latin typeface="Arial"/>
                          <a:ea typeface="Calibri"/>
                          <a:cs typeface="Times New Roman"/>
                        </a:rPr>
                        <a:t>. </a:t>
                      </a: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Calcolare</a:t>
                      </a:r>
                      <a:r>
                        <a:rPr lang="it-IT" sz="1600" dirty="0">
                          <a:latin typeface="Arial"/>
                          <a:ea typeface="Calibri"/>
                          <a:cs typeface="Times New Roman"/>
                        </a:rPr>
                        <a:t> la probabilità in spazi equiprobabili finiti.</a:t>
                      </a: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Utilizzare </a:t>
                      </a:r>
                      <a:r>
                        <a:rPr lang="it-IT" sz="1600" dirty="0">
                          <a:latin typeface="Arial"/>
                          <a:ea typeface="Calibri"/>
                          <a:cs typeface="Times New Roman"/>
                        </a:rPr>
                        <a:t>i principali pacchetti software applicativi </a:t>
                      </a: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32" marR="543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6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Significato di analisi e organizzazione </a:t>
                      </a:r>
                      <a:r>
                        <a:rPr lang="it-IT" sz="16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di dati </a:t>
                      </a:r>
                      <a:r>
                        <a:rPr lang="it-IT" sz="1600" dirty="0" err="1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numerici*</a:t>
                      </a:r>
                      <a:endParaRPr lang="it-IT" sz="16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6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Distribuzione delle frequenze</a:t>
                      </a:r>
                      <a:r>
                        <a:rPr lang="it-IT" sz="16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 a seconda del tipo di carattere e principali rappresentazioni grafiche.*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6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Il piano cartesiano</a:t>
                      </a:r>
                      <a:r>
                        <a:rPr lang="it-IT" sz="16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 e il concetto di funzione.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6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***Funzioni </a:t>
                      </a:r>
                      <a:r>
                        <a:rPr lang="it-IT" sz="16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di proporzionalità diretta, inversa e relativi grafici, funzione lineare.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6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Incertezza</a:t>
                      </a:r>
                      <a:r>
                        <a:rPr lang="it-IT" sz="16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 di una misura e concetto di errore.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6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**La notazione scientifica</a:t>
                      </a:r>
                      <a:r>
                        <a:rPr lang="it-IT" sz="16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 per i numeri reali. Metodi di approssimazione.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6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Valori medi e misure di variabilità. *</a:t>
                      </a:r>
                      <a:endParaRPr lang="it-IT" sz="16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6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Significato della probabilità e sue valutazioni. **</a:t>
                      </a:r>
                      <a:endParaRPr lang="it-IT" sz="16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6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Distribuzioni di probabilità</a:t>
                      </a:r>
                      <a:r>
                        <a:rPr lang="it-IT" sz="16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 e concetto di variabile aleatoria discreta. **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Software applicativi</a:t>
                      </a:r>
                      <a:r>
                        <a:rPr lang="it-IT" sz="1600" dirty="0">
                          <a:latin typeface="Arial"/>
                          <a:ea typeface="Calibri"/>
                          <a:cs typeface="Times New Roman"/>
                        </a:rPr>
                        <a:t>**</a:t>
                      </a: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332" marR="543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/>
        </p:nvGraphicFramePr>
        <p:xfrm>
          <a:off x="179512" y="116632"/>
          <a:ext cx="8784976" cy="6264697"/>
        </p:xfrm>
        <a:graphic>
          <a:graphicData uri="http://schemas.openxmlformats.org/drawingml/2006/table">
            <a:tbl>
              <a:tblPr/>
              <a:tblGrid>
                <a:gridCol w="1412040"/>
                <a:gridCol w="7372936"/>
              </a:tblGrid>
              <a:tr h="2495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100" b="1" dirty="0">
                          <a:latin typeface="Times New Roman"/>
                          <a:ea typeface="Lucida Sans Unicode"/>
                        </a:rPr>
                        <a:t>1. TITOLO</a:t>
                      </a:r>
                      <a:endParaRPr lang="it-IT" sz="1200" dirty="0">
                        <a:latin typeface="Times New Roman"/>
                        <a:ea typeface="Lucida Sans Unicode"/>
                      </a:endParaRPr>
                    </a:p>
                  </a:txBody>
                  <a:tcPr marL="47348" marR="47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100" dirty="0">
                          <a:latin typeface="Times New Roman"/>
                          <a:ea typeface="Lucida Sans Unicode"/>
                        </a:rPr>
                        <a:t> </a:t>
                      </a:r>
                      <a:r>
                        <a:rPr lang="it-IT" sz="1100" b="1" dirty="0">
                          <a:latin typeface="Times New Roman"/>
                          <a:ea typeface="Lucida Sans Unicode"/>
                        </a:rPr>
                        <a:t>I Segni del Tempo nel nostro Territorio</a:t>
                      </a:r>
                      <a:endParaRPr lang="it-IT" sz="1200" dirty="0">
                        <a:latin typeface="Times New Roman"/>
                        <a:ea typeface="Lucida Sans Unicode"/>
                      </a:endParaRPr>
                    </a:p>
                  </a:txBody>
                  <a:tcPr marL="47348" marR="47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9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700" b="1">
                          <a:latin typeface="Times New Roman"/>
                          <a:ea typeface="Lucida Sans Unicode"/>
                        </a:rPr>
                        <a:t>ASSE CULTURALE</a:t>
                      </a:r>
                      <a:endParaRPr lang="it-IT" sz="800">
                        <a:latin typeface="Times New Roman"/>
                        <a:ea typeface="Lucida Sans Unicode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700" b="1">
                          <a:latin typeface="Times New Roman"/>
                          <a:ea typeface="Lucida Sans Unicode"/>
                        </a:rPr>
                        <a:t>DI RIFERIMENTO</a:t>
                      </a:r>
                      <a:endParaRPr lang="it-IT" sz="800">
                        <a:latin typeface="Times New Roman"/>
                        <a:ea typeface="Lucida Sans Unicode"/>
                      </a:endParaRPr>
                    </a:p>
                  </a:txBody>
                  <a:tcPr marL="47348" marR="47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700">
                          <a:latin typeface="Times New Roman"/>
                          <a:ea typeface="Lucida Sans Unicode"/>
                        </a:rPr>
                        <a:t> </a:t>
                      </a:r>
                      <a:r>
                        <a:rPr lang="it-IT" sz="700" b="1">
                          <a:latin typeface="Times New Roman"/>
                          <a:ea typeface="Lucida Sans Unicode"/>
                        </a:rPr>
                        <a:t>Asse dei linguaggi-Asse matematico-Asse scientifico-tecnologico- Asse storico-sociale  </a:t>
                      </a:r>
                      <a:endParaRPr lang="it-IT" sz="800">
                        <a:latin typeface="Times New Roman"/>
                        <a:ea typeface="Lucida Sans Unicode"/>
                      </a:endParaRPr>
                    </a:p>
                  </a:txBody>
                  <a:tcPr marL="47348" marR="47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7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700" b="1">
                          <a:latin typeface="Times New Roman"/>
                          <a:ea typeface="Lucida Sans Unicode"/>
                        </a:rPr>
                        <a:t>COMPETENZA/E</a:t>
                      </a:r>
                      <a:endParaRPr lang="it-IT" sz="800">
                        <a:latin typeface="Times New Roman"/>
                        <a:ea typeface="Lucida Sans Unicode"/>
                      </a:endParaRPr>
                    </a:p>
                  </a:txBody>
                  <a:tcPr marL="47348" marR="47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700" dirty="0">
                          <a:latin typeface="Times New Roman"/>
                          <a:ea typeface="Lucida Sans Unicode"/>
                        </a:rPr>
                        <a:t> </a:t>
                      </a:r>
                      <a:r>
                        <a:rPr lang="it-IT" sz="700" b="1" dirty="0">
                          <a:latin typeface="Times New Roman"/>
                          <a:ea typeface="Lucida Sans Unicode"/>
                        </a:rPr>
                        <a:t>Asse dei linguaggi</a:t>
                      </a:r>
                      <a:r>
                        <a:rPr lang="it-IT" sz="700" dirty="0">
                          <a:latin typeface="Times New Roman"/>
                          <a:ea typeface="Lucida Sans Unicode"/>
                        </a:rPr>
                        <a:t>:  padroneggiare gli strumenti espressivi ed argomentativi indispensabili per gestire l’interazione comunicativa </a:t>
                      </a:r>
                      <a:endParaRPr lang="it-IT" sz="800" dirty="0">
                        <a:latin typeface="Times New Roman"/>
                        <a:ea typeface="Lucida Sans Unicode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700" dirty="0">
                          <a:latin typeface="Times New Roman"/>
                          <a:ea typeface="Lucida Sans Unicode"/>
                        </a:rPr>
                        <a:t>                                   verbale in vari contesti;</a:t>
                      </a:r>
                      <a:endParaRPr lang="it-IT" sz="800" dirty="0">
                        <a:latin typeface="Times New Roman"/>
                        <a:ea typeface="Lucida Sans Unicode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259205" algn="l"/>
                        </a:tabLst>
                      </a:pPr>
                      <a:r>
                        <a:rPr lang="it-IT" sz="700" dirty="0">
                          <a:latin typeface="Times New Roman"/>
                          <a:ea typeface="Lucida Sans Unicode"/>
                        </a:rPr>
                        <a:t>                                   utilizzare una lingua straniera per i principali scopi comunicativi ed operativi;</a:t>
                      </a:r>
                      <a:endParaRPr lang="it-IT" sz="800" dirty="0">
                        <a:latin typeface="Times New Roman"/>
                        <a:ea typeface="Lucida Sans Unicode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259205" algn="l"/>
                        </a:tabLst>
                      </a:pPr>
                      <a:r>
                        <a:rPr lang="it-IT" sz="1400" dirty="0">
                          <a:latin typeface="Times New Roman"/>
                          <a:ea typeface="Lucida Sans Unicode"/>
                        </a:rPr>
                        <a:t>                </a:t>
                      </a:r>
                      <a:r>
                        <a:rPr lang="it-IT" sz="900" dirty="0" smtClean="0">
                          <a:latin typeface="Times New Roman"/>
                          <a:ea typeface="Lucida Sans Unicode"/>
                        </a:rPr>
                        <a:t>  </a:t>
                      </a:r>
                      <a:r>
                        <a:rPr lang="it-IT" sz="900" dirty="0">
                          <a:latin typeface="Times New Roman"/>
                          <a:ea typeface="Lucida Sans Unicode"/>
                        </a:rPr>
                        <a:t>osservare e descrivere la realtà in modo creativo utilizzando diverse forme di linguaggio.</a:t>
                      </a:r>
                      <a:endParaRPr lang="it-IT" sz="1600" dirty="0">
                        <a:latin typeface="Times New Roman"/>
                        <a:ea typeface="Lucida Sans Unicode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04265" algn="l"/>
                        </a:tabLst>
                      </a:pPr>
                      <a:r>
                        <a:rPr lang="it-IT" sz="1400" b="1" dirty="0">
                          <a:highlight>
                            <a:srgbClr val="FFFF00"/>
                          </a:highlight>
                          <a:latin typeface="Times New Roman"/>
                          <a:ea typeface="Lucida Sans Unicode"/>
                        </a:rPr>
                        <a:t>Asse matematico</a:t>
                      </a:r>
                      <a:r>
                        <a:rPr lang="it-IT" sz="1400" dirty="0">
                          <a:highlight>
                            <a:srgbClr val="FFFF00"/>
                          </a:highlight>
                          <a:latin typeface="Times New Roman"/>
                          <a:ea typeface="Lucida Sans Unicode"/>
                        </a:rPr>
                        <a:t>: analizzare dati e interpretarli sviluppando deduzioni e ragionamenti sugli stessi anche con l’ausilio di </a:t>
                      </a:r>
                      <a:r>
                        <a:rPr lang="it-IT" sz="1400" dirty="0" smtClean="0">
                          <a:highlight>
                            <a:srgbClr val="FFFF00"/>
                          </a:highlight>
                          <a:latin typeface="Times New Roman"/>
                          <a:ea typeface="Lucida Sans Unicode"/>
                        </a:rPr>
                        <a:t>rappresentazioni </a:t>
                      </a:r>
                      <a:r>
                        <a:rPr lang="it-IT" sz="1400" dirty="0">
                          <a:highlight>
                            <a:srgbClr val="FFFF00"/>
                          </a:highlight>
                          <a:latin typeface="Times New Roman"/>
                          <a:ea typeface="Lucida Sans Unicode"/>
                        </a:rPr>
                        <a:t>grafiche, usando consapevolmente gli strumenti di calcolo e le potenzialità offerte </a:t>
                      </a:r>
                      <a:r>
                        <a:rPr lang="it-IT" sz="1400" dirty="0" smtClean="0">
                          <a:highlight>
                            <a:srgbClr val="FFFF00"/>
                          </a:highlight>
                          <a:latin typeface="Times New Roman"/>
                          <a:ea typeface="Lucida Sans Unicode"/>
                        </a:rPr>
                        <a:t>da </a:t>
                      </a:r>
                      <a:r>
                        <a:rPr lang="it-IT" sz="1400" dirty="0">
                          <a:highlight>
                            <a:srgbClr val="FFFF00"/>
                          </a:highlight>
                          <a:latin typeface="Times New Roman"/>
                          <a:ea typeface="Lucida Sans Unicode"/>
                        </a:rPr>
                        <a:t>applicazioni specifiche di tipo informatico.</a:t>
                      </a:r>
                      <a:endParaRPr lang="it-IT" sz="1600" dirty="0">
                        <a:latin typeface="Times New Roman"/>
                        <a:ea typeface="Lucida Sans Unicode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04265" algn="l"/>
                        </a:tabLst>
                      </a:pPr>
                      <a:r>
                        <a:rPr lang="it-IT" sz="700" b="1" dirty="0">
                          <a:latin typeface="Times New Roman"/>
                          <a:ea typeface="Lucida Sans Unicode"/>
                        </a:rPr>
                        <a:t>Asse scientifico-tecnologico</a:t>
                      </a:r>
                      <a:r>
                        <a:rPr lang="it-IT" sz="700" dirty="0">
                          <a:latin typeface="Times New Roman"/>
                          <a:ea typeface="Lucida Sans Unicode"/>
                        </a:rPr>
                        <a:t>: osservare, descrivere ed analizzare fenomeni appartenenti alla realtà naturale e artificiale e </a:t>
                      </a:r>
                      <a:endParaRPr lang="it-IT" sz="800" dirty="0">
                        <a:latin typeface="Times New Roman"/>
                        <a:ea typeface="Lucida Sans Unicode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04265" algn="l"/>
                        </a:tabLst>
                      </a:pPr>
                      <a:r>
                        <a:rPr lang="it-IT" sz="700" dirty="0">
                          <a:latin typeface="Times New Roman"/>
                          <a:ea typeface="Lucida Sans Unicode"/>
                        </a:rPr>
                        <a:t>                                                  riconoscere nelle sue varie forme i concetti di sistema e di complessità.</a:t>
                      </a:r>
                      <a:endParaRPr lang="it-IT" sz="800" dirty="0">
                        <a:latin typeface="Times New Roman"/>
                        <a:ea typeface="Lucida Sans Unicode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04265" algn="l"/>
                        </a:tabLst>
                      </a:pPr>
                      <a:r>
                        <a:rPr lang="it-IT" sz="700" b="1" dirty="0">
                          <a:latin typeface="Times New Roman"/>
                          <a:ea typeface="Lucida Sans Unicode"/>
                        </a:rPr>
                        <a:t>Asse </a:t>
                      </a:r>
                      <a:r>
                        <a:rPr lang="it-IT" sz="700" b="1" dirty="0" err="1">
                          <a:latin typeface="Times New Roman"/>
                          <a:ea typeface="Lucida Sans Unicode"/>
                        </a:rPr>
                        <a:t>storico-sociale</a:t>
                      </a:r>
                      <a:r>
                        <a:rPr lang="it-IT" sz="700" dirty="0">
                          <a:latin typeface="Times New Roman"/>
                          <a:ea typeface="Lucida Sans Unicode"/>
                        </a:rPr>
                        <a:t>:  comprendere il cambiamento e le diversità dei tempi storici in una dimensione diacronica attraverso il </a:t>
                      </a:r>
                      <a:endParaRPr lang="it-IT" sz="800" dirty="0">
                        <a:latin typeface="Times New Roman"/>
                        <a:ea typeface="Lucida Sans Unicode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700" dirty="0">
                          <a:latin typeface="Times New Roman"/>
                          <a:ea typeface="Lucida Sans Unicode"/>
                        </a:rPr>
                        <a:t>                                    confronto fra epoche e in una dimensione sincronica attraverso il confronto fra aree geografiche e culturali.</a:t>
                      </a:r>
                      <a:endParaRPr lang="it-IT" sz="800" dirty="0">
                        <a:latin typeface="Times New Roman"/>
                        <a:ea typeface="Lucida Sans Unicode"/>
                      </a:endParaRPr>
                    </a:p>
                  </a:txBody>
                  <a:tcPr marL="47348" marR="473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7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700" b="1">
                          <a:latin typeface="Times New Roman"/>
                          <a:ea typeface="Lucida Sans Unicode"/>
                        </a:rPr>
                        <a:t>INDICATORI  DI PERFORMANCE DEGLI ESITI FORMATIVI</a:t>
                      </a:r>
                      <a:endParaRPr lang="it-IT" sz="800">
                        <a:latin typeface="Times New Roman"/>
                        <a:ea typeface="Lucida Sans Unicode"/>
                      </a:endParaRPr>
                    </a:p>
                  </a:txBody>
                  <a:tcPr marL="47348" marR="47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700">
                          <a:latin typeface="Times New Roman"/>
                          <a:ea typeface="Lucida Sans Unicode"/>
                        </a:rPr>
                        <a:t> </a:t>
                      </a:r>
                      <a:r>
                        <a:rPr lang="it-IT" sz="700" b="1">
                          <a:latin typeface="Times New Roman"/>
                          <a:ea typeface="Lucida Sans Unicode"/>
                        </a:rPr>
                        <a:t>L’allievo è in grado di: </a:t>
                      </a:r>
                      <a:endParaRPr lang="it-IT" sz="800">
                        <a:latin typeface="Times New Roman"/>
                        <a:ea typeface="Lucida Sans Unicode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it-IT" sz="700">
                          <a:latin typeface="Times New Roman"/>
                          <a:ea typeface="Lucida Sans Unicode"/>
                        </a:rPr>
                        <a:t>Interpretare e produrre messaggi coerenti e coesi, utilizzando la lingua verbale come mezzo di espressione e comunicazione funzionale ad altri linguaggi;</a:t>
                      </a:r>
                      <a:endParaRPr lang="it-IT" sz="800">
                        <a:latin typeface="Times New Roman"/>
                        <a:ea typeface="Lucida Sans Unicode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it-IT" sz="700">
                          <a:latin typeface="Times New Roman"/>
                          <a:ea typeface="Lucida Sans Unicode"/>
                        </a:rPr>
                        <a:t>Utilizzare i linguaggi al fine di rappresentare immagini e concetti espressi verbalmente in lingua italiana e straniera;</a:t>
                      </a:r>
                      <a:endParaRPr lang="it-IT" sz="800">
                        <a:latin typeface="Times New Roman"/>
                        <a:ea typeface="Lucida Sans Unicode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it-IT" sz="700">
                          <a:latin typeface="Times New Roman"/>
                          <a:ea typeface="Lucida Sans Unicode"/>
                        </a:rPr>
                        <a:t>Utilizzare registro e lessico delle varie discipline per comprendere e descrivere fenomeni, fatti ed eventi legati all’indirizzo di studio;</a:t>
                      </a:r>
                      <a:endParaRPr lang="it-IT" sz="800">
                        <a:latin typeface="Times New Roman"/>
                        <a:ea typeface="Lucida Sans Unicode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it-IT" sz="700">
                          <a:latin typeface="Times New Roman"/>
                          <a:ea typeface="Lucida Sans Unicode"/>
                        </a:rPr>
                        <a:t>Decodificare segni, simboli, immagini per orientarsi nel tempo e nello spazio ed interpretare l’evoluzione sociale e culturale.</a:t>
                      </a:r>
                      <a:endParaRPr lang="it-IT" sz="800">
                        <a:latin typeface="Times New Roman"/>
                        <a:ea typeface="Lucida Sans Unicode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it-IT" sz="700">
                          <a:latin typeface="Times New Roman"/>
                          <a:ea typeface="Lucida Sans Unicode"/>
                        </a:rPr>
                        <a:t>Utilizzare strumenti di calcolo e rappresentazioni logico matematici e gli strumenti informatici per formalizzare dati numerici ed individuare analogie e differenze.</a:t>
                      </a:r>
                      <a:endParaRPr lang="it-IT" sz="800">
                        <a:latin typeface="Times New Roman"/>
                        <a:ea typeface="Lucida Sans Unicode"/>
                      </a:endParaRPr>
                    </a:p>
                  </a:txBody>
                  <a:tcPr marL="47348" marR="47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97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700" b="1">
                          <a:latin typeface="Times New Roman"/>
                          <a:ea typeface="Lucida Sans Unicode"/>
                        </a:rPr>
                        <a:t>1.1.Sintesi delle 	tematiche </a:t>
                      </a:r>
                      <a:endParaRPr lang="it-IT" sz="800">
                        <a:latin typeface="Times New Roman"/>
                        <a:ea typeface="Lucida Sans Unicode"/>
                      </a:endParaRPr>
                    </a:p>
                  </a:txBody>
                  <a:tcPr marL="47348" marR="47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it-IT" sz="700" dirty="0">
                          <a:latin typeface="Times New Roman"/>
                          <a:ea typeface="Lucida Sans Unicode"/>
                        </a:rPr>
                        <a:t>Funzione della lingua e dei diversi linguaggi ai fini della comunicazione personale, sociale e professionale e del suo evolversi nel tempo e nello spazio attraverso le nuove tecnologie:</a:t>
                      </a:r>
                      <a:endParaRPr lang="it-IT" sz="800" dirty="0">
                        <a:latin typeface="Times New Roman"/>
                        <a:ea typeface="Lucida Sans Unicode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it-IT" sz="700" dirty="0">
                          <a:latin typeface="Times New Roman"/>
                          <a:ea typeface="Lucida Sans Unicode"/>
                        </a:rPr>
                        <a:t>Testi continui vs non continui; denotazione vs connotazione; testo soggettivo vs oggettivo; funzioni pragmatiche e categorie morfologiche; la struttura della frase semplice e complessa;</a:t>
                      </a:r>
                      <a:endParaRPr lang="it-IT" sz="800" dirty="0">
                        <a:latin typeface="Times New Roman"/>
                        <a:ea typeface="Lucida Sans Unicode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it-IT" sz="700" dirty="0">
                          <a:latin typeface="Times New Roman"/>
                          <a:ea typeface="Lucida Sans Unicode"/>
                        </a:rPr>
                        <a:t>Dal linguaggio corrente al linguaggio letterario, sonoro, visivo;</a:t>
                      </a:r>
                      <a:endParaRPr lang="it-IT" sz="800" dirty="0">
                        <a:latin typeface="Times New Roman"/>
                        <a:ea typeface="Lucida Sans Unicode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it-IT" sz="700" dirty="0">
                          <a:latin typeface="Times New Roman"/>
                          <a:ea typeface="Lucida Sans Unicode"/>
                        </a:rPr>
                        <a:t>Linguaggi delle discipline di indirizzo: lessico di base della rappresentazione multimediale- tecniche di ripresa- montaggio, tecniche del suono;</a:t>
                      </a:r>
                      <a:endParaRPr lang="it-IT" sz="800" dirty="0">
                        <a:latin typeface="Times New Roman"/>
                        <a:ea typeface="Lucida Sans Unicode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it-IT" sz="700" dirty="0">
                          <a:latin typeface="Times New Roman"/>
                          <a:ea typeface="Lucida Sans Unicode"/>
                        </a:rPr>
                        <a:t>Linguaggio dell’informatica (software adeguati);</a:t>
                      </a:r>
                      <a:endParaRPr lang="it-IT" sz="800" dirty="0">
                        <a:latin typeface="Times New Roman"/>
                        <a:ea typeface="Lucida Sans Unicode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it-IT" sz="700" dirty="0">
                          <a:latin typeface="Times New Roman"/>
                          <a:ea typeface="Lucida Sans Unicode"/>
                        </a:rPr>
                        <a:t>Dal linguaggio corrente al linguaggio scientifico - matematico ed alla rappresentazione grafica;  </a:t>
                      </a:r>
                      <a:endParaRPr lang="it-IT" sz="800" dirty="0">
                        <a:latin typeface="Times New Roman"/>
                        <a:ea typeface="Lucida Sans Unicode"/>
                      </a:endParaRPr>
                    </a:p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it-IT" sz="700" dirty="0">
                          <a:latin typeface="Times New Roman"/>
                          <a:ea typeface="Lucida Sans Unicode"/>
                        </a:rPr>
                        <a:t> </a:t>
                      </a:r>
                      <a:endParaRPr lang="it-IT" sz="800" dirty="0">
                        <a:latin typeface="Times New Roman"/>
                        <a:ea typeface="Lucida Sans Unicode"/>
                      </a:endParaRPr>
                    </a:p>
                  </a:txBody>
                  <a:tcPr marL="47348" marR="47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/>
        </p:nvGraphicFramePr>
        <p:xfrm>
          <a:off x="179512" y="-1"/>
          <a:ext cx="8856983" cy="6741368"/>
        </p:xfrm>
        <a:graphic>
          <a:graphicData uri="http://schemas.openxmlformats.org/drawingml/2006/table">
            <a:tbl>
              <a:tblPr/>
              <a:tblGrid>
                <a:gridCol w="1467202"/>
                <a:gridCol w="291904"/>
                <a:gridCol w="1682289"/>
                <a:gridCol w="1467202"/>
                <a:gridCol w="1974193"/>
                <a:gridCol w="1974193"/>
              </a:tblGrid>
              <a:tr h="4716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600" b="1" dirty="0">
                          <a:latin typeface="Times New Roman"/>
                          <a:ea typeface="Lucida Sans Unicode"/>
                        </a:rPr>
                        <a:t>3.</a:t>
                      </a:r>
                      <a:r>
                        <a:rPr lang="it-IT" sz="600" dirty="0">
                          <a:latin typeface="Times New Roman"/>
                          <a:ea typeface="Lucida Sans Unicode"/>
                        </a:rPr>
                        <a:t> </a:t>
                      </a:r>
                      <a:r>
                        <a:rPr lang="it-IT" sz="600" b="1" dirty="0">
                          <a:latin typeface="Times New Roman"/>
                          <a:ea typeface="Lucida Sans Unicode"/>
                        </a:rPr>
                        <a:t>Discipline e docenti coinvolti: </a:t>
                      </a:r>
                      <a:r>
                        <a:rPr lang="it-IT" sz="600" dirty="0">
                          <a:latin typeface="Times New Roman"/>
                          <a:ea typeface="Lucida Sans Unicode"/>
                        </a:rPr>
                        <a:t>   </a:t>
                      </a:r>
                      <a:r>
                        <a:rPr lang="it-IT" sz="600" b="1" dirty="0">
                          <a:latin typeface="Times New Roman"/>
                          <a:ea typeface="Lucida Sans Unicode"/>
                        </a:rPr>
                        <a:t> </a:t>
                      </a:r>
                      <a:endParaRPr lang="it-IT" sz="700" dirty="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600" b="1">
                          <a:latin typeface="Times New Roman"/>
                          <a:ea typeface="Lucida Sans Unicode"/>
                        </a:rPr>
                        <a:t>X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900" b="1" dirty="0">
                          <a:latin typeface="Times New Roman"/>
                          <a:ea typeface="Lucida Sans Unicode"/>
                        </a:rPr>
                        <a:t>INDICATORE </a:t>
                      </a:r>
                      <a:r>
                        <a:rPr lang="it-IT" sz="900" b="1" dirty="0" err="1">
                          <a:latin typeface="Times New Roman"/>
                          <a:ea typeface="Lucida Sans Unicode"/>
                        </a:rPr>
                        <a:t>DI</a:t>
                      </a:r>
                      <a:r>
                        <a:rPr lang="it-IT" sz="900" b="1" dirty="0">
                          <a:latin typeface="Times New Roman"/>
                          <a:ea typeface="Lucida Sans Unicode"/>
                        </a:rPr>
                        <a:t> PERFORMANCE SPECIFICO DELLA DISCIPLINA</a:t>
                      </a:r>
                      <a:endParaRPr lang="it-IT" sz="1000" dirty="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600" b="1" dirty="0">
                          <a:latin typeface="Times New Roman"/>
                          <a:ea typeface="Lucida Sans Unicode"/>
                        </a:rPr>
                        <a:t>DISCIPLINE</a:t>
                      </a:r>
                      <a:endParaRPr lang="it-IT" sz="700" dirty="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600" b="1">
                          <a:latin typeface="Times New Roman"/>
                          <a:ea typeface="Lucida Sans Unicode"/>
                        </a:rPr>
                        <a:t>X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600" b="1">
                          <a:latin typeface="Times New Roman"/>
                          <a:ea typeface="Lucida Sans Unicode"/>
                        </a:rPr>
                        <a:t>INDICATORE DI PERFORMANCE SPECIFICO DELLA DISCIPLINA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06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600" b="1">
                          <a:latin typeface="Times New Roman"/>
                          <a:ea typeface="Lucida Sans Unicode"/>
                        </a:rPr>
                        <a:t> 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600" b="1">
                          <a:latin typeface="Times New Roman"/>
                          <a:ea typeface="Lucida Sans Unicode"/>
                        </a:rPr>
                        <a:t>Italiano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600" b="1">
                          <a:latin typeface="Times New Roman"/>
                          <a:ea typeface="Lucida Sans Unicode"/>
                        </a:rPr>
                        <a:t>X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it-IT" sz="600">
                        <a:latin typeface="Times New Roman"/>
                        <a:ea typeface="Lucida Sans Unicode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t-IT" sz="600">
                          <a:latin typeface="Times New Roman"/>
                          <a:ea typeface="Lucida Sans Unicode"/>
                        </a:rPr>
                        <a:t>  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t-IT" sz="600">
                          <a:latin typeface="Times New Roman"/>
                          <a:ea typeface="Lucida Sans Unicode"/>
                        </a:rPr>
                        <a:t>Utilizzare  lessico e registro  appropriati allo scopo comunicativo applicando criteri di consequenzialità logica e temporale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t-IT" sz="600">
                          <a:latin typeface="Times New Roman"/>
                          <a:ea typeface="Lucida Sans Unicode"/>
                        </a:rPr>
                        <a:t>Effettuare transfer linguistici da un contesto disciplinare all’altro in modo coerente e funzionale alla situazione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it-IT" sz="700">
                        <a:latin typeface="Times New Roman"/>
                        <a:ea typeface="Lucida Sans Unicode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600" b="1">
                          <a:latin typeface="Times New Roman"/>
                          <a:ea typeface="Lucida Sans Unicode"/>
                        </a:rPr>
                        <a:t>Storia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600" b="1">
                          <a:latin typeface="Times New Roman"/>
                          <a:ea typeface="Lucida Sans Unicode"/>
                        </a:rPr>
                        <a:t>X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it-IT" sz="600">
                        <a:latin typeface="Times New Roman"/>
                        <a:ea typeface="Lucida Sans Unicode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600">
                          <a:latin typeface="Times New Roman"/>
                          <a:ea typeface="Lucida Sans Unicode"/>
                        </a:rPr>
                        <a:t> 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t-IT" sz="600">
                          <a:latin typeface="Times New Roman"/>
                          <a:ea typeface="Lucida Sans Unicode"/>
                        </a:rPr>
                        <a:t>Individuare i periodi storici, in base al riconoscimento delle variabili studiate relative ad  usi e costumi .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t-IT" sz="600">
                          <a:latin typeface="Times New Roman"/>
                          <a:ea typeface="Lucida Sans Unicode"/>
                        </a:rPr>
                        <a:t>Distinguere le diverse fonti storiche in base alla funzione svolta nel reperimento dell’informazione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485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600" b="1">
                          <a:latin typeface="Times New Roman"/>
                          <a:ea typeface="Lucida Sans Unicode"/>
                        </a:rPr>
                        <a:t>  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600" b="1">
                          <a:latin typeface="Times New Roman"/>
                          <a:ea typeface="Lucida Sans Unicode"/>
                        </a:rPr>
                        <a:t>Religione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600" b="1">
                          <a:latin typeface="Times New Roman"/>
                          <a:ea typeface="Lucida Sans Unicode"/>
                        </a:rPr>
                        <a:t>X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t-IT" sz="600">
                          <a:latin typeface="Times New Roman"/>
                          <a:ea typeface="Lucida Sans Unicode"/>
                        </a:rPr>
                        <a:t>Conoscere le tradizioni religiose, i riti e le feste popolari  e i principali luoghi di culto del  proprio territorio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600">
                          <a:latin typeface="Times New Roman"/>
                          <a:ea typeface="Lucida Sans Unicode"/>
                        </a:rPr>
                        <a:t>Riconoscere e attuare i valori fondamentali della persona, il rispetto di se stesso e per gli altri con particolare riferimento alle diversità  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it-IT" sz="700">
                        <a:latin typeface="Times New Roman"/>
                        <a:ea typeface="Lucida Sans Unicode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600" b="1">
                          <a:latin typeface="Times New Roman"/>
                          <a:ea typeface="Lucida Sans Unicode"/>
                        </a:rPr>
                        <a:t>Scienze Integrate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600" b="1">
                          <a:latin typeface="Times New Roman"/>
                          <a:ea typeface="Lucida Sans Unicode"/>
                        </a:rPr>
                        <a:t>X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t-IT" sz="600">
                          <a:latin typeface="Times New Roman"/>
                          <a:ea typeface="Lucida Sans Unicode"/>
                        </a:rPr>
                        <a:t>Utilizzare gli strumenti tecnici e scientifici necessari per misurare e descrivere il fenomeno analizzato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t-IT" sz="600">
                          <a:latin typeface="Times New Roman"/>
                          <a:ea typeface="Lucida Sans Unicode"/>
                        </a:rPr>
                        <a:t>Saper condurre osservazioni sistematiche introducendosi al metodo sperimentale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64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it-IT" sz="700">
                        <a:latin typeface="Times New Roman"/>
                        <a:ea typeface="Lucida Sans Unicode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600" b="1">
                          <a:latin typeface="Times New Roman"/>
                          <a:ea typeface="Lucida Sans Unicode"/>
                        </a:rPr>
                        <a:t>Inglese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600" b="1">
                          <a:latin typeface="Times New Roman"/>
                          <a:ea typeface="Lucida Sans Unicode"/>
                        </a:rPr>
                        <a:t>X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it-IT" sz="600">
                        <a:latin typeface="Times New Roman"/>
                        <a:ea typeface="Lucida Sans Unicode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600">
                          <a:latin typeface="Times New Roman"/>
                          <a:ea typeface="Lucida Sans Unicode"/>
                        </a:rPr>
                        <a:t>Elabora semplici testi descrittivi in lingua straniera;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600">
                          <a:latin typeface="Times New Roman"/>
                          <a:ea typeface="Lucida Sans Unicode"/>
                        </a:rPr>
                        <a:t>Utilizza le strutture grammaticali di base della lingua;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600">
                          <a:latin typeface="Times New Roman"/>
                          <a:ea typeface="Lucida Sans Unicode"/>
                        </a:rPr>
                        <a:t>Utilizza lessico e fraseologia idiomatica di base, riguardo al contesto di riferimento.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600" b="1">
                          <a:latin typeface="Times New Roman"/>
                          <a:ea typeface="Lucida Sans Unicode"/>
                        </a:rPr>
                        <a:t>CLIL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600" b="1">
                          <a:latin typeface="Times New Roman"/>
                          <a:ea typeface="Lucida Sans Unicode"/>
                        </a:rPr>
                        <a:t>X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600">
                          <a:latin typeface="Times New Roman"/>
                          <a:ea typeface="Lucida Sans Unicode"/>
                        </a:rPr>
                        <a:t>Compone  testi   in lingua inglese</a:t>
                      </a:r>
                      <a:r>
                        <a:rPr lang="it-IT" sz="600" i="1">
                          <a:latin typeface="Times New Roman"/>
                          <a:ea typeface="Lucida Sans Unicode"/>
                        </a:rPr>
                        <a:t>.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8662"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600" b="1">
                          <a:latin typeface="Times New Roman"/>
                          <a:ea typeface="Lucida Sans Unicode"/>
                        </a:rPr>
                        <a:t> 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600" b="1">
                          <a:latin typeface="Times New Roman"/>
                          <a:ea typeface="Lucida Sans Unicode"/>
                        </a:rPr>
                        <a:t>Matematica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600" b="1">
                          <a:latin typeface="Times New Roman"/>
                          <a:ea typeface="Lucida Sans Unicode"/>
                        </a:rPr>
                        <a:t>X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600" dirty="0">
                          <a:latin typeface="Times New Roman"/>
                          <a:ea typeface="Lucida Sans Unicode"/>
                        </a:rPr>
                        <a:t> </a:t>
                      </a:r>
                      <a:endParaRPr lang="it-IT" sz="700" dirty="0">
                        <a:latin typeface="Times New Roman"/>
                        <a:ea typeface="Lucida Sans Unicode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800" dirty="0" smtClean="0">
                          <a:highlight>
                            <a:srgbClr val="FFFF00"/>
                          </a:highlight>
                          <a:latin typeface="Times New Roman"/>
                          <a:ea typeface="Lucida Sans Unicode"/>
                        </a:rPr>
                        <a:t>Analizzare dati e interpretarli sviluppando deduzioni e </a:t>
                      </a:r>
                      <a:r>
                        <a:rPr lang="it-IT" sz="800" dirty="0">
                          <a:highlight>
                            <a:srgbClr val="FFFF00"/>
                          </a:highlight>
                          <a:latin typeface="Times New Roman"/>
                          <a:ea typeface="Lucida Sans Unicode"/>
                        </a:rPr>
                        <a:t>ragionamenti sugli stessi anche con l’ausilio di rappresentazioni grafiche, usando consapevolmente gli strumenti di calcolo e le potenzialità offerte da applicazioni specifiche di tipo informatico</a:t>
                      </a:r>
                      <a:endParaRPr lang="it-IT" sz="900" dirty="0">
                        <a:latin typeface="Times New Roman"/>
                        <a:ea typeface="Lucida Sans Unicode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highlight>
                            <a:srgbClr val="FFFF00"/>
                          </a:highlight>
                          <a:latin typeface="Times New Roman"/>
                          <a:ea typeface="Lucida Sans Unicode"/>
                        </a:rPr>
                        <a:t>Individuare</a:t>
                      </a:r>
                      <a:r>
                        <a:rPr lang="it-IT" sz="1200" baseline="0" dirty="0" smtClean="0">
                          <a:highlight>
                            <a:srgbClr val="FFFF00"/>
                          </a:highlight>
                          <a:latin typeface="Times New Roman"/>
                          <a:ea typeface="Lucida Sans Unicode"/>
                        </a:rPr>
                        <a:t> </a:t>
                      </a:r>
                      <a:r>
                        <a:rPr lang="it-IT" sz="1200" dirty="0" smtClean="0">
                          <a:highlight>
                            <a:srgbClr val="FFFF00"/>
                          </a:highlight>
                          <a:latin typeface="Times New Roman"/>
                          <a:ea typeface="Lucida Sans Unicode"/>
                        </a:rPr>
                        <a:t>strategie </a:t>
                      </a:r>
                      <a:r>
                        <a:rPr lang="it-IT" sz="1200" dirty="0">
                          <a:highlight>
                            <a:srgbClr val="FFFF00"/>
                          </a:highlight>
                          <a:latin typeface="Times New Roman"/>
                          <a:ea typeface="Lucida Sans Unicode"/>
                        </a:rPr>
                        <a:t>appropriate per la soluzione dei problemi</a:t>
                      </a:r>
                      <a:endParaRPr lang="it-IT" sz="1400" dirty="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600" b="1">
                          <a:latin typeface="Times New Roman"/>
                          <a:ea typeface="Lucida Sans Unicode"/>
                        </a:rPr>
                        <a:t>Tecnica Professionale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600" b="1">
                          <a:latin typeface="Times New Roman"/>
                          <a:ea typeface="Lucida Sans Unicode"/>
                        </a:rPr>
                        <a:t>X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600">
                          <a:latin typeface="Times New Roman"/>
                          <a:ea typeface="Lucida Sans Unicode"/>
                        </a:rPr>
                        <a:t>Compone  elaborati contenenti dati statistici;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652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it-IT" sz="700">
                        <a:latin typeface="Times New Roman"/>
                        <a:ea typeface="Lucida Sans Unicode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600" b="1">
                          <a:latin typeface="Times New Roman"/>
                          <a:ea typeface="Lucida Sans Unicode"/>
                        </a:rPr>
                        <a:t>Informatica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it-IT" sz="700">
                        <a:latin typeface="Times New Roman"/>
                        <a:ea typeface="Lucida Sans Unicode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600" b="1">
                          <a:latin typeface="Times New Roman"/>
                          <a:ea typeface="Lucida Sans Unicode"/>
                        </a:rPr>
                        <a:t>X</a:t>
                      </a:r>
                      <a:endParaRPr lang="it-IT" sz="70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it-IT" sz="600" dirty="0">
                        <a:latin typeface="Times New Roman"/>
                        <a:ea typeface="Lucida Sans Unicode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600" dirty="0">
                          <a:latin typeface="Times New Roman"/>
                          <a:ea typeface="Lucida Sans Unicode"/>
                        </a:rPr>
                        <a:t>Adopera il computer, riconoscendo gli applicativi funzionali al lavoro da svolgere.</a:t>
                      </a:r>
                      <a:endParaRPr lang="it-IT" sz="700" dirty="0">
                        <a:latin typeface="Times New Roman"/>
                        <a:ea typeface="Lucida Sans Unicode"/>
                      </a:endParaRPr>
                    </a:p>
                  </a:txBody>
                  <a:tcPr marL="38067" marR="380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3568" y="1"/>
            <a:ext cx="7200800" cy="764703"/>
          </a:xfrm>
        </p:spPr>
        <p:txBody>
          <a:bodyPr>
            <a:normAutofit/>
          </a:bodyPr>
          <a:lstStyle/>
          <a:p>
            <a:r>
              <a:rPr lang="it-IT" sz="4000" dirty="0"/>
              <a:t>Secondo biennio</a:t>
            </a:r>
          </a:p>
        </p:txBody>
      </p:sp>
      <p:sp>
        <p:nvSpPr>
          <p:cNvPr id="5" name="Sottotitolo 4"/>
          <p:cNvSpPr>
            <a:spLocks noGrp="1"/>
          </p:cNvSpPr>
          <p:nvPr>
            <p:ph type="subTitle" idx="1"/>
          </p:nvPr>
        </p:nvSpPr>
        <p:spPr>
          <a:xfrm>
            <a:off x="611560" y="908720"/>
            <a:ext cx="8064896" cy="5328592"/>
          </a:xfrm>
        </p:spPr>
        <p:txBody>
          <a:bodyPr>
            <a:noAutofit/>
          </a:bodyPr>
          <a:lstStyle/>
          <a:p>
            <a:r>
              <a:rPr lang="it-IT" sz="2400" b="1" dirty="0" smtClean="0">
                <a:solidFill>
                  <a:srgbClr val="C00000"/>
                </a:solidFill>
              </a:rPr>
              <a:t>Risultati </a:t>
            </a:r>
            <a:r>
              <a:rPr lang="it-IT" sz="2400" b="1" dirty="0">
                <a:solidFill>
                  <a:srgbClr val="C00000"/>
                </a:solidFill>
              </a:rPr>
              <a:t>di </a:t>
            </a:r>
            <a:r>
              <a:rPr lang="it-IT" sz="2400" b="1" dirty="0" smtClean="0">
                <a:solidFill>
                  <a:srgbClr val="C00000"/>
                </a:solidFill>
              </a:rPr>
              <a:t>apprendimento</a:t>
            </a:r>
            <a:endParaRPr lang="it-IT" sz="2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just"/>
            <a:r>
              <a:rPr lang="it-IT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it-IT" sz="2400" b="1" i="1" dirty="0">
                <a:solidFill>
                  <a:srgbClr val="0070C0"/>
                </a:solidFill>
              </a:rPr>
              <a:t>padroneggiare il linguaggio formale e </a:t>
            </a:r>
            <a:r>
              <a:rPr lang="it-IT" sz="2400" b="1" i="1" dirty="0" smtClean="0">
                <a:solidFill>
                  <a:srgbClr val="0070C0"/>
                </a:solidFill>
              </a:rPr>
              <a:t>i procedimenti </a:t>
            </a:r>
            <a:r>
              <a:rPr lang="it-IT" sz="2400" b="1" i="1" dirty="0">
                <a:solidFill>
                  <a:srgbClr val="0070C0"/>
                </a:solidFill>
              </a:rPr>
              <a:t>dimostrativi della matematica; possedere gli strumenti matematici, statistici e del calcolo delle probabilità necessari per </a:t>
            </a:r>
            <a:r>
              <a:rPr lang="it-IT" sz="2400" b="1" i="1" dirty="0" smtClean="0">
                <a:solidFill>
                  <a:srgbClr val="0070C0"/>
                </a:solidFill>
              </a:rPr>
              <a:t>la comprensione </a:t>
            </a:r>
            <a:r>
              <a:rPr lang="it-IT" sz="2400" b="1" i="1" dirty="0">
                <a:solidFill>
                  <a:srgbClr val="0070C0"/>
                </a:solidFill>
              </a:rPr>
              <a:t>delle discipline scientifiche e per poter operare nel campo delle scienze applicate; collocare il pensiero matematico </a:t>
            </a:r>
            <a:r>
              <a:rPr lang="it-IT" sz="2400" b="1" i="1" dirty="0" smtClean="0">
                <a:solidFill>
                  <a:srgbClr val="0070C0"/>
                </a:solidFill>
              </a:rPr>
              <a:t>e scientifico </a:t>
            </a:r>
            <a:r>
              <a:rPr lang="it-IT" sz="2400" b="1" i="1" dirty="0">
                <a:solidFill>
                  <a:srgbClr val="0070C0"/>
                </a:solidFill>
              </a:rPr>
              <a:t>nei grandi temi dello sviluppo della storia delle idee, della cultura, delle scoperte scientifiche e delle invenzioni tecnologiche</a:t>
            </a:r>
          </a:p>
        </p:txBody>
      </p:sp>
      <p:sp>
        <p:nvSpPr>
          <p:cNvPr id="6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La matematica negli istituti professionali. Marcello Pedone 01 dicembre 2017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467544" y="1"/>
            <a:ext cx="7704856" cy="620687"/>
          </a:xfrm>
        </p:spPr>
        <p:txBody>
          <a:bodyPr>
            <a:normAutofit/>
          </a:bodyPr>
          <a:lstStyle/>
          <a:p>
            <a:r>
              <a:rPr lang="it-IT" sz="3200" dirty="0"/>
              <a:t>Secondo biennio e quinto anno</a:t>
            </a:r>
          </a:p>
        </p:txBody>
      </p:sp>
      <p:sp>
        <p:nvSpPr>
          <p:cNvPr id="5" name="Sottotitolo 4"/>
          <p:cNvSpPr>
            <a:spLocks noGrp="1"/>
          </p:cNvSpPr>
          <p:nvPr>
            <p:ph type="subTitle" idx="1"/>
          </p:nvPr>
        </p:nvSpPr>
        <p:spPr>
          <a:xfrm>
            <a:off x="467544" y="620688"/>
            <a:ext cx="8208912" cy="5832648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it-IT" b="1" i="1" dirty="0" smtClean="0">
                <a:solidFill>
                  <a:srgbClr val="FF0000"/>
                </a:solidFill>
              </a:rPr>
              <a:t>Risultati </a:t>
            </a:r>
            <a:r>
              <a:rPr lang="it-IT" b="1" i="1" dirty="0">
                <a:solidFill>
                  <a:srgbClr val="FF0000"/>
                </a:solidFill>
              </a:rPr>
              <a:t>di apprendimento espressi in termini di competenza</a:t>
            </a:r>
            <a:r>
              <a:rPr lang="it-IT" dirty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</a:p>
          <a:p>
            <a:pPr algn="just"/>
            <a:r>
              <a:rPr lang="it-IT" b="1" i="1" dirty="0">
                <a:solidFill>
                  <a:schemeClr val="accent2">
                    <a:lumMod val="75000"/>
                  </a:schemeClr>
                </a:solidFill>
              </a:rPr>
              <a:t>· </a:t>
            </a:r>
            <a:r>
              <a:rPr lang="it-IT" b="1" i="1" u="sng" dirty="0">
                <a:solidFill>
                  <a:schemeClr val="accent2">
                    <a:lumMod val="75000"/>
                  </a:schemeClr>
                </a:solidFill>
              </a:rPr>
              <a:t>utilizzare il linguaggio e i metodi propri della matematica </a:t>
            </a:r>
            <a:r>
              <a:rPr lang="it-IT" b="1" i="1" dirty="0">
                <a:solidFill>
                  <a:schemeClr val="accent2">
                    <a:lumMod val="75000"/>
                  </a:schemeClr>
                </a:solidFill>
              </a:rPr>
              <a:t>per organizzare e valutare adeguatamente </a:t>
            </a:r>
            <a:r>
              <a:rPr lang="it-IT" b="1" i="1" dirty="0" smtClean="0">
                <a:solidFill>
                  <a:schemeClr val="accent2">
                    <a:lumMod val="75000"/>
                  </a:schemeClr>
                </a:solidFill>
              </a:rPr>
              <a:t>informazioni qualitative </a:t>
            </a:r>
            <a:r>
              <a:rPr lang="it-IT" b="1" i="1" dirty="0">
                <a:solidFill>
                  <a:schemeClr val="accent2">
                    <a:lumMod val="75000"/>
                  </a:schemeClr>
                </a:solidFill>
              </a:rPr>
              <a:t>e quantitative;</a:t>
            </a:r>
          </a:p>
          <a:p>
            <a:pPr algn="just"/>
            <a:r>
              <a:rPr lang="it-IT" b="1" i="1" u="sng" dirty="0">
                <a:solidFill>
                  <a:schemeClr val="accent2">
                    <a:lumMod val="75000"/>
                  </a:schemeClr>
                </a:solidFill>
              </a:rPr>
              <a:t>· utilizzare le strategie del pensiero razionale </a:t>
            </a:r>
            <a:r>
              <a:rPr lang="it-IT" b="1" i="1" dirty="0">
                <a:solidFill>
                  <a:schemeClr val="accent2">
                    <a:lumMod val="75000"/>
                  </a:schemeClr>
                </a:solidFill>
              </a:rPr>
              <a:t>negli aspetti dialettici e algoritmici per affrontare situazioni </a:t>
            </a:r>
            <a:r>
              <a:rPr lang="it-IT" b="1" i="1" dirty="0" smtClean="0">
                <a:solidFill>
                  <a:schemeClr val="accent2">
                    <a:lumMod val="75000"/>
                  </a:schemeClr>
                </a:solidFill>
              </a:rPr>
              <a:t>problematiche, elaborando </a:t>
            </a:r>
            <a:r>
              <a:rPr lang="it-IT" b="1" i="1" dirty="0">
                <a:solidFill>
                  <a:schemeClr val="accent2">
                    <a:lumMod val="75000"/>
                  </a:schemeClr>
                </a:solidFill>
              </a:rPr>
              <a:t>opportune soluzioni;</a:t>
            </a:r>
          </a:p>
          <a:p>
            <a:pPr algn="just"/>
            <a:r>
              <a:rPr lang="it-IT" b="1" i="1" dirty="0">
                <a:solidFill>
                  <a:schemeClr val="accent2">
                    <a:lumMod val="75000"/>
                  </a:schemeClr>
                </a:solidFill>
              </a:rPr>
              <a:t>· </a:t>
            </a:r>
            <a:r>
              <a:rPr lang="it-IT" b="1" i="1" u="sng" dirty="0">
                <a:solidFill>
                  <a:schemeClr val="accent2">
                    <a:lumMod val="75000"/>
                  </a:schemeClr>
                </a:solidFill>
              </a:rPr>
              <a:t>utilizzare i concetti e i modelli delle scienze sperimentali </a:t>
            </a:r>
            <a:r>
              <a:rPr lang="it-IT" b="1" i="1" dirty="0">
                <a:solidFill>
                  <a:schemeClr val="accent2">
                    <a:lumMod val="75000"/>
                  </a:schemeClr>
                </a:solidFill>
              </a:rPr>
              <a:t>per investigare fenomeni sociali e naturali e per interpretare dati;</a:t>
            </a:r>
          </a:p>
          <a:p>
            <a:pPr algn="just"/>
            <a:r>
              <a:rPr lang="it-IT" b="1" i="1" dirty="0">
                <a:solidFill>
                  <a:schemeClr val="accent2">
                    <a:lumMod val="75000"/>
                  </a:schemeClr>
                </a:solidFill>
              </a:rPr>
              <a:t>· </a:t>
            </a:r>
            <a:r>
              <a:rPr lang="it-IT" b="1" i="1" u="sng" dirty="0">
                <a:solidFill>
                  <a:schemeClr val="accent2">
                    <a:lumMod val="75000"/>
                  </a:schemeClr>
                </a:solidFill>
              </a:rPr>
              <a:t>utilizzare le reti e gli strumenti informatici </a:t>
            </a:r>
            <a:r>
              <a:rPr lang="it-IT" b="1" i="1" dirty="0">
                <a:solidFill>
                  <a:schemeClr val="accent2">
                    <a:lumMod val="75000"/>
                  </a:schemeClr>
                </a:solidFill>
              </a:rPr>
              <a:t>nelle </a:t>
            </a:r>
            <a:r>
              <a:rPr lang="it-IT" b="1" i="1" dirty="0" smtClean="0">
                <a:solidFill>
                  <a:schemeClr val="accent2">
                    <a:lumMod val="75000"/>
                  </a:schemeClr>
                </a:solidFill>
              </a:rPr>
              <a:t>attività </a:t>
            </a:r>
            <a:r>
              <a:rPr lang="it-IT" b="1" i="1" dirty="0">
                <a:solidFill>
                  <a:schemeClr val="accent2">
                    <a:lumMod val="75000"/>
                  </a:schemeClr>
                </a:solidFill>
              </a:rPr>
              <a:t>di studio, ricerca e approfondimento disciplinare;</a:t>
            </a:r>
          </a:p>
          <a:p>
            <a:pPr algn="just"/>
            <a:r>
              <a:rPr lang="it-IT" b="1" i="1" dirty="0">
                <a:solidFill>
                  <a:schemeClr val="accent2">
                    <a:lumMod val="75000"/>
                  </a:schemeClr>
                </a:solidFill>
              </a:rPr>
              <a:t>· </a:t>
            </a:r>
            <a:r>
              <a:rPr lang="it-IT" b="1" i="1" u="sng" dirty="0">
                <a:solidFill>
                  <a:schemeClr val="accent2">
                    <a:lumMod val="75000"/>
                  </a:schemeClr>
                </a:solidFill>
              </a:rPr>
              <a:t>correlare la conoscenza storica </a:t>
            </a:r>
            <a:r>
              <a:rPr lang="it-IT" b="1" i="1" dirty="0">
                <a:solidFill>
                  <a:schemeClr val="accent2">
                    <a:lumMod val="75000"/>
                  </a:schemeClr>
                </a:solidFill>
              </a:rPr>
              <a:t>generale agli sviluppi delle scienze, delle tecnologie e delle tecniche negli specifici </a:t>
            </a:r>
            <a:r>
              <a:rPr lang="it-IT" b="1" i="1" dirty="0" smtClean="0">
                <a:solidFill>
                  <a:schemeClr val="accent2">
                    <a:lumMod val="75000"/>
                  </a:schemeClr>
                </a:solidFill>
              </a:rPr>
              <a:t>campi professionali </a:t>
            </a:r>
            <a:r>
              <a:rPr lang="it-IT" b="1" i="1" dirty="0">
                <a:solidFill>
                  <a:schemeClr val="accent2">
                    <a:lumMod val="75000"/>
                  </a:schemeClr>
                </a:solidFill>
              </a:rPr>
              <a:t>di riferimento</a:t>
            </a:r>
            <a:r>
              <a:rPr lang="it-IT" b="1" i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it-IT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23528" y="0"/>
            <a:ext cx="8003232" cy="260648"/>
          </a:xfrm>
        </p:spPr>
        <p:txBody>
          <a:bodyPr>
            <a:normAutofit fontScale="90000"/>
          </a:bodyPr>
          <a:lstStyle/>
          <a:p>
            <a:r>
              <a:rPr lang="it-IT" sz="3200" dirty="0"/>
              <a:t>Secondo biennio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0" y="188640"/>
            <a:ext cx="4211960" cy="666936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it-IT" sz="1200" b="1" dirty="0">
                <a:solidFill>
                  <a:srgbClr val="C00000"/>
                </a:solidFill>
              </a:rPr>
              <a:t>Conoscenze</a:t>
            </a:r>
          </a:p>
          <a:p>
            <a:pPr>
              <a:buNone/>
            </a:pPr>
            <a:r>
              <a:rPr lang="it-IT" sz="1100" b="1" dirty="0"/>
              <a:t>Connettivi e calcolo degli enunciati. Variabili e quantificatori.</a:t>
            </a:r>
          </a:p>
          <a:p>
            <a:pPr>
              <a:buNone/>
            </a:pPr>
            <a:r>
              <a:rPr lang="it-IT" sz="1100" b="1" dirty="0"/>
              <a:t>Ipotesi e tesi. Il principio d’induzione.</a:t>
            </a:r>
          </a:p>
          <a:p>
            <a:pPr>
              <a:buNone/>
            </a:pPr>
            <a:r>
              <a:rPr lang="it-IT" sz="1100" b="1" dirty="0"/>
              <a:t>Insieme dei numeri reali. Unità immaginaria e numeri complessi.</a:t>
            </a:r>
          </a:p>
          <a:p>
            <a:pPr>
              <a:buNone/>
            </a:pPr>
            <a:r>
              <a:rPr lang="it-IT" sz="1100" b="1" dirty="0"/>
              <a:t>Strutture degli insiemi numerici.</a:t>
            </a:r>
          </a:p>
          <a:p>
            <a:pPr>
              <a:buNone/>
            </a:pPr>
            <a:r>
              <a:rPr lang="it-IT" sz="1100" b="1" dirty="0"/>
              <a:t>Il numero </a:t>
            </a:r>
            <a:r>
              <a:rPr lang="el-GR" sz="1100" b="1" dirty="0"/>
              <a:t>π.</a:t>
            </a:r>
          </a:p>
          <a:p>
            <a:pPr>
              <a:buNone/>
            </a:pPr>
            <a:r>
              <a:rPr lang="it-IT" sz="1100" b="1" dirty="0"/>
              <a:t>Teoremi dei seni e del coseno. Formule di addizione e duplicazione</a:t>
            </a:r>
          </a:p>
          <a:p>
            <a:pPr>
              <a:buNone/>
            </a:pPr>
            <a:r>
              <a:rPr lang="it-IT" sz="1100" b="1" dirty="0"/>
              <a:t>degli archi.</a:t>
            </a:r>
          </a:p>
          <a:p>
            <a:pPr>
              <a:buNone/>
            </a:pPr>
            <a:r>
              <a:rPr lang="it-IT" sz="1100" b="1" dirty="0"/>
              <a:t>Potenza n-esima di un binomio.</a:t>
            </a:r>
          </a:p>
          <a:p>
            <a:pPr>
              <a:buNone/>
            </a:pPr>
            <a:r>
              <a:rPr lang="it-IT" sz="1100" b="1" dirty="0"/>
              <a:t>Funzioni polinomiali; funzioni razionali e irrazionali; funzione modulo;</a:t>
            </a:r>
          </a:p>
          <a:p>
            <a:pPr>
              <a:buNone/>
            </a:pPr>
            <a:r>
              <a:rPr lang="it-IT" sz="1100" b="1" dirty="0"/>
              <a:t>funzioni esponenziali e logaritmiche; funzioni periodiche.</a:t>
            </a:r>
          </a:p>
          <a:p>
            <a:pPr>
              <a:buNone/>
            </a:pPr>
            <a:r>
              <a:rPr lang="it-IT" sz="1100" b="1" dirty="0"/>
              <a:t>Le coniche: definizioni come luoghi geometrici e </a:t>
            </a:r>
            <a:r>
              <a:rPr lang="it-IT" sz="1100" b="1" dirty="0" smtClean="0"/>
              <a:t>loro rappresentazione </a:t>
            </a:r>
            <a:r>
              <a:rPr lang="it-IT" sz="1100" b="1" dirty="0"/>
              <a:t>nel piano cartesiano.</a:t>
            </a:r>
          </a:p>
          <a:p>
            <a:pPr>
              <a:buNone/>
            </a:pPr>
            <a:r>
              <a:rPr lang="it-IT" sz="1100" b="1" dirty="0"/>
              <a:t>Funzioni di due variabili.</a:t>
            </a:r>
          </a:p>
          <a:p>
            <a:pPr>
              <a:buNone/>
            </a:pPr>
            <a:r>
              <a:rPr lang="it-IT" sz="1100" b="1" dirty="0"/>
              <a:t>Continuità e limite di una funzione. Limiti notevoli di successioni e di</a:t>
            </a:r>
          </a:p>
          <a:p>
            <a:pPr>
              <a:buNone/>
            </a:pPr>
            <a:r>
              <a:rPr lang="it-IT" sz="1100" b="1" dirty="0"/>
              <a:t>funzioni. Il numero e.</a:t>
            </a:r>
          </a:p>
          <a:p>
            <a:pPr>
              <a:buNone/>
            </a:pPr>
            <a:r>
              <a:rPr lang="it-IT" sz="1100" b="1" dirty="0"/>
              <a:t>Concetto di derivata di una funzione.</a:t>
            </a:r>
          </a:p>
          <a:p>
            <a:pPr>
              <a:buNone/>
            </a:pPr>
            <a:r>
              <a:rPr lang="it-IT" sz="1100" b="1" dirty="0"/>
              <a:t>Proprietà locali e globali delle funzioni. Formula di Taylor.</a:t>
            </a:r>
          </a:p>
          <a:p>
            <a:pPr>
              <a:buNone/>
            </a:pPr>
            <a:r>
              <a:rPr lang="it-IT" sz="1100" b="1" dirty="0"/>
              <a:t>Integrale indefinito e integrale definito.</a:t>
            </a:r>
          </a:p>
          <a:p>
            <a:pPr>
              <a:buNone/>
            </a:pPr>
            <a:r>
              <a:rPr lang="it-IT" sz="1100" b="1" dirty="0"/>
              <a:t>Teoremi del calcolo integrale.</a:t>
            </a:r>
          </a:p>
          <a:p>
            <a:pPr>
              <a:buNone/>
            </a:pPr>
            <a:r>
              <a:rPr lang="it-IT" sz="1100" b="1" dirty="0"/>
              <a:t>Algoritmi per l’approssimazione degli zeri di una funzione.</a:t>
            </a:r>
          </a:p>
          <a:p>
            <a:pPr>
              <a:buNone/>
            </a:pPr>
            <a:r>
              <a:rPr lang="it-IT" sz="1100" b="1" dirty="0"/>
              <a:t>Distribuzioni doppie di frequenze.</a:t>
            </a:r>
          </a:p>
          <a:p>
            <a:pPr>
              <a:buNone/>
            </a:pPr>
            <a:r>
              <a:rPr lang="it-IT" sz="1100" b="1" dirty="0"/>
              <a:t>Indicatori statistici mediante rapporti e differenze.</a:t>
            </a:r>
          </a:p>
          <a:p>
            <a:pPr>
              <a:buNone/>
            </a:pPr>
            <a:r>
              <a:rPr lang="it-IT" sz="1100" b="1" dirty="0"/>
              <a:t>Concetti di dipendenza, correlazione, regressione.</a:t>
            </a:r>
          </a:p>
          <a:p>
            <a:pPr>
              <a:buNone/>
            </a:pPr>
            <a:r>
              <a:rPr lang="it-IT" sz="1100" b="1" dirty="0"/>
              <a:t>Distribuzioni di probabilità: distribuzione binomiale. Distribuzione di</a:t>
            </a:r>
          </a:p>
          <a:p>
            <a:pPr>
              <a:buNone/>
            </a:pPr>
            <a:r>
              <a:rPr lang="it-IT" sz="1100" b="1" dirty="0"/>
              <a:t>Gauss. Applicazioni negli specifici campi professionali di riferimento </a:t>
            </a:r>
            <a:r>
              <a:rPr lang="it-IT" sz="1100" b="1" dirty="0" smtClean="0"/>
              <a:t>e</a:t>
            </a:r>
          </a:p>
          <a:p>
            <a:pPr>
              <a:buNone/>
            </a:pPr>
            <a:r>
              <a:rPr lang="it-IT" sz="1100" b="1" dirty="0"/>
              <a:t>grafiche. Valori medi e misure di variabilità.</a:t>
            </a:r>
          </a:p>
          <a:p>
            <a:pPr>
              <a:buNone/>
            </a:pPr>
            <a:r>
              <a:rPr lang="it-IT" sz="1100" b="1" dirty="0"/>
              <a:t>Significato della probabilità e sue valutazioni. Semplici spazi (discreti)</a:t>
            </a:r>
          </a:p>
          <a:p>
            <a:pPr>
              <a:buNone/>
            </a:pPr>
            <a:r>
              <a:rPr lang="it-IT" sz="1100" b="1" dirty="0"/>
              <a:t>di probabilità: eventi disgiunti, probabilità composta, eventi</a:t>
            </a:r>
          </a:p>
          <a:p>
            <a:pPr>
              <a:buNone/>
            </a:pPr>
            <a:r>
              <a:rPr lang="it-IT" sz="1100" b="1" dirty="0"/>
              <a:t>indipendenti. Probabilità e frequenza.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067944" y="260648"/>
            <a:ext cx="5076056" cy="645333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it-IT" sz="1400" b="1" dirty="0">
                <a:solidFill>
                  <a:srgbClr val="C00000"/>
                </a:solidFill>
              </a:rPr>
              <a:t>Abilità</a:t>
            </a:r>
          </a:p>
          <a:p>
            <a:pPr>
              <a:buNone/>
            </a:pPr>
            <a:r>
              <a:rPr lang="it-IT" sz="1200" b="1" dirty="0"/>
              <a:t>Dimostrare una proposizione a partire da altre.</a:t>
            </a:r>
          </a:p>
          <a:p>
            <a:pPr>
              <a:buNone/>
            </a:pPr>
            <a:r>
              <a:rPr lang="it-IT" sz="1200" b="1" dirty="0"/>
              <a:t>Ricavare e applicare le formule per la somma dei primi </a:t>
            </a:r>
            <a:r>
              <a:rPr lang="it-IT" sz="1200" b="1" dirty="0" smtClean="0"/>
              <a:t>n termini </a:t>
            </a:r>
            <a:r>
              <a:rPr lang="it-IT" sz="1200" b="1" dirty="0"/>
              <a:t>di una progressione aritmetica o geometrica.</a:t>
            </a:r>
          </a:p>
          <a:p>
            <a:pPr>
              <a:buNone/>
            </a:pPr>
            <a:r>
              <a:rPr lang="it-IT" sz="1200" b="1" dirty="0"/>
              <a:t>Applicare la trigonometria alla risoluzione di </a:t>
            </a:r>
            <a:r>
              <a:rPr lang="it-IT" sz="1200" b="1" dirty="0" smtClean="0"/>
              <a:t>problemi riguardanti </a:t>
            </a:r>
            <a:r>
              <a:rPr lang="it-IT" sz="1200" b="1" dirty="0"/>
              <a:t>i triangoli.</a:t>
            </a:r>
          </a:p>
          <a:p>
            <a:pPr>
              <a:buNone/>
            </a:pPr>
            <a:r>
              <a:rPr lang="it-IT" sz="1200" b="1" dirty="0"/>
              <a:t>Calcolare limiti di successioni e funzioni.</a:t>
            </a:r>
          </a:p>
          <a:p>
            <a:pPr>
              <a:buNone/>
            </a:pPr>
            <a:r>
              <a:rPr lang="it-IT" sz="1200" b="1" dirty="0"/>
              <a:t>Calcolare derivate di funzioni.</a:t>
            </a:r>
          </a:p>
          <a:p>
            <a:pPr>
              <a:buNone/>
            </a:pPr>
            <a:r>
              <a:rPr lang="it-IT" sz="1200" b="1" dirty="0"/>
              <a:t>Analizzare esempi di funzioni discontinue o non derivabili in</a:t>
            </a:r>
          </a:p>
          <a:p>
            <a:pPr>
              <a:buNone/>
            </a:pPr>
            <a:r>
              <a:rPr lang="it-IT" sz="1200" b="1" dirty="0"/>
              <a:t>qualche punto.</a:t>
            </a:r>
          </a:p>
          <a:p>
            <a:pPr>
              <a:buNone/>
            </a:pPr>
            <a:r>
              <a:rPr lang="it-IT" sz="1200" b="1" dirty="0"/>
              <a:t>Rappresentare in un piano cartesiano e studiare le funzioni</a:t>
            </a:r>
          </a:p>
          <a:p>
            <a:pPr>
              <a:buNone/>
            </a:pPr>
            <a:r>
              <a:rPr lang="en-US" sz="1200" b="1" dirty="0"/>
              <a:t>f(x) = a/x, f(x) = ax, f(x) = log x.</a:t>
            </a:r>
          </a:p>
          <a:p>
            <a:pPr>
              <a:buNone/>
            </a:pPr>
            <a:r>
              <a:rPr lang="it-IT" sz="1200" b="1" dirty="0"/>
              <a:t>Descrivere le proprietà qualitative di una funzione e </a:t>
            </a:r>
            <a:r>
              <a:rPr lang="it-IT" sz="1200" b="1" dirty="0" smtClean="0"/>
              <a:t>costruirne il </a:t>
            </a:r>
            <a:r>
              <a:rPr lang="it-IT" sz="1200" b="1" dirty="0"/>
              <a:t>grafico.</a:t>
            </a:r>
          </a:p>
          <a:p>
            <a:pPr>
              <a:buNone/>
            </a:pPr>
            <a:r>
              <a:rPr lang="it-IT" sz="1200" b="1" dirty="0"/>
              <a:t>Calcolare derivate di funzioni composte.</a:t>
            </a:r>
          </a:p>
          <a:p>
            <a:pPr>
              <a:buNone/>
            </a:pPr>
            <a:r>
              <a:rPr lang="it-IT" sz="1200" b="1" dirty="0"/>
              <a:t>Costruire modelli, sia discreti che continui, di crescita </a:t>
            </a:r>
            <a:r>
              <a:rPr lang="it-IT" sz="1200" b="1" dirty="0" smtClean="0"/>
              <a:t>lineare ed </a:t>
            </a:r>
            <a:r>
              <a:rPr lang="it-IT" sz="1200" b="1" dirty="0"/>
              <a:t>esponenziale e di andamenti periodici.</a:t>
            </a:r>
          </a:p>
          <a:p>
            <a:pPr>
              <a:buNone/>
            </a:pPr>
            <a:r>
              <a:rPr lang="it-IT" sz="1200" b="1" dirty="0"/>
              <a:t>Approssimare funzioni derivabili con polinomi.</a:t>
            </a:r>
          </a:p>
          <a:p>
            <a:pPr>
              <a:buNone/>
            </a:pPr>
            <a:r>
              <a:rPr lang="it-IT" sz="1200" b="1" dirty="0"/>
              <a:t>Calcolare l'integrale di funzioni elementari.</a:t>
            </a:r>
          </a:p>
          <a:p>
            <a:pPr>
              <a:buNone/>
            </a:pPr>
            <a:r>
              <a:rPr lang="it-IT" sz="1200" b="1" dirty="0"/>
              <a:t>Risolvere equazioni, disequazioni e sistemi relativi a </a:t>
            </a:r>
            <a:r>
              <a:rPr lang="it-IT" sz="1200" b="1" dirty="0" smtClean="0"/>
              <a:t>funzioni goniometriche</a:t>
            </a:r>
            <a:r>
              <a:rPr lang="it-IT" sz="1200" b="1" dirty="0"/>
              <a:t>, esponenziali, logaritmiche e alla </a:t>
            </a:r>
            <a:r>
              <a:rPr lang="it-IT" sz="1200" b="1" dirty="0" smtClean="0"/>
              <a:t>funzione modulo</a:t>
            </a:r>
            <a:r>
              <a:rPr lang="it-IT" sz="1200" b="1" dirty="0"/>
              <a:t>, con metodi grafici o numerici e anche con l’aiuto </a:t>
            </a:r>
            <a:r>
              <a:rPr lang="it-IT" sz="1200" b="1" dirty="0" smtClean="0"/>
              <a:t>di strumenti </a:t>
            </a:r>
            <a:r>
              <a:rPr lang="it-IT" sz="1200" b="1" dirty="0"/>
              <a:t>elettronici.</a:t>
            </a:r>
          </a:p>
          <a:p>
            <a:pPr>
              <a:buNone/>
            </a:pPr>
            <a:r>
              <a:rPr lang="it-IT" sz="1200" b="1" dirty="0"/>
              <a:t>Calcolare il numero di permutazioni, </a:t>
            </a:r>
            <a:r>
              <a:rPr lang="it-IT" sz="1200" b="1" dirty="0" smtClean="0"/>
              <a:t>disposizioni, combinazioni </a:t>
            </a:r>
            <a:r>
              <a:rPr lang="it-IT" sz="1200" b="1" dirty="0"/>
              <a:t>in un insieme.</a:t>
            </a:r>
          </a:p>
          <a:p>
            <a:pPr>
              <a:buNone/>
            </a:pPr>
            <a:r>
              <a:rPr lang="it-IT" sz="1200" b="1" dirty="0"/>
              <a:t>Analizzare distribuzioni doppie di frequenze. Classificare </a:t>
            </a:r>
            <a:r>
              <a:rPr lang="it-IT" sz="1200" b="1" dirty="0" smtClean="0"/>
              <a:t>dati secondo </a:t>
            </a:r>
            <a:r>
              <a:rPr lang="it-IT" sz="1200" b="1" dirty="0"/>
              <a:t>due caratteri, rappresentarli graficamente </a:t>
            </a:r>
            <a:r>
              <a:rPr lang="it-IT" sz="1200" b="1" dirty="0" smtClean="0"/>
              <a:t>e riconoscere </a:t>
            </a:r>
            <a:r>
              <a:rPr lang="it-IT" sz="1200" b="1" dirty="0"/>
              <a:t>le diverse componenti delle distribuzioni doppie.</a:t>
            </a:r>
          </a:p>
          <a:p>
            <a:pPr>
              <a:buNone/>
            </a:pPr>
            <a:r>
              <a:rPr lang="it-IT" sz="1200" b="1" dirty="0"/>
              <a:t>Utilizzare, anche per formulare previsioni, </a:t>
            </a:r>
            <a:r>
              <a:rPr lang="it-IT" sz="1200" b="1" dirty="0" smtClean="0"/>
              <a:t>informazioni statistiche </a:t>
            </a:r>
            <a:r>
              <a:rPr lang="it-IT" sz="1200" b="1" dirty="0"/>
              <a:t>da diverse fonti negli specifici campi </a:t>
            </a:r>
            <a:r>
              <a:rPr lang="it-IT" sz="1200" b="1" dirty="0" smtClean="0"/>
              <a:t>professionali di </a:t>
            </a:r>
            <a:r>
              <a:rPr lang="it-IT" sz="1200" b="1" dirty="0"/>
              <a:t>riferimento per costruire indicatori di efficacia, di </a:t>
            </a:r>
            <a:r>
              <a:rPr lang="it-IT" sz="1200" b="1" dirty="0" smtClean="0"/>
              <a:t>efficienza e </a:t>
            </a:r>
            <a:r>
              <a:rPr lang="it-IT" sz="1200" b="1" dirty="0"/>
              <a:t>di qualità di prodotti o servizi.</a:t>
            </a:r>
          </a:p>
          <a:p>
            <a:pPr>
              <a:buNone/>
            </a:pPr>
            <a:r>
              <a:rPr lang="it-IT" sz="1200" b="1" dirty="0"/>
              <a:t>Calcolare, anche con l’uso del computer, e </a:t>
            </a:r>
            <a:r>
              <a:rPr lang="it-IT" sz="1200" b="1" dirty="0" smtClean="0"/>
              <a:t>interpretare misure </a:t>
            </a:r>
            <a:r>
              <a:rPr lang="it-IT" sz="1200" b="1" dirty="0"/>
              <a:t>di correlazione e parametri di regressione.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ella 5"/>
          <p:cNvGraphicFramePr>
            <a:graphicFrameLocks noGrp="1"/>
          </p:cNvGraphicFramePr>
          <p:nvPr/>
        </p:nvGraphicFramePr>
        <p:xfrm>
          <a:off x="107504" y="0"/>
          <a:ext cx="8640960" cy="5479542"/>
        </p:xfrm>
        <a:graphic>
          <a:graphicData uri="http://schemas.openxmlformats.org/drawingml/2006/table">
            <a:tbl>
              <a:tblPr/>
              <a:tblGrid>
                <a:gridCol w="1905501"/>
                <a:gridCol w="4529182"/>
                <a:gridCol w="2206277"/>
              </a:tblGrid>
              <a:tr h="3278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Calibri"/>
                          <a:ea typeface="Calibri"/>
                          <a:cs typeface="Times New Roman"/>
                        </a:rPr>
                        <a:t>Competenza</a:t>
                      </a:r>
                      <a:endParaRPr lang="it-IT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60" marR="59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latin typeface="Calibri"/>
                          <a:ea typeface="Calibri"/>
                          <a:cs typeface="Times New Roman"/>
                        </a:rPr>
                        <a:t>Abilità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60" marR="59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>
                          <a:latin typeface="Calibri"/>
                          <a:ea typeface="Calibri"/>
                          <a:cs typeface="Times New Roman"/>
                        </a:rPr>
                        <a:t>Conoscenze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60" marR="59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51517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1. Utilizzare il linguaggio e i metodi propri della matematica per organizzare e valutare adeguatamente informazioni qualitative e quantitative;</a:t>
                      </a: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60" marR="59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1.1 Risolvere </a:t>
                      </a:r>
                      <a:r>
                        <a:rPr lang="it-IT" sz="1400" dirty="0">
                          <a:latin typeface="Arial"/>
                          <a:ea typeface="Calibri"/>
                          <a:cs typeface="Times New Roman"/>
                        </a:rPr>
                        <a:t> semplici  equazioni e disequazioni  di grado superiore al secondo, equazioni irrazionali contenenti un solo radicale, equazioni contenenti un solo valore assoluto.</a:t>
                      </a: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1.2 Interpretare</a:t>
                      </a:r>
                      <a:r>
                        <a:rPr lang="it-IT" sz="1400" dirty="0">
                          <a:latin typeface="Arial"/>
                          <a:ea typeface="Calibri"/>
                          <a:cs typeface="Times New Roman"/>
                        </a:rPr>
                        <a:t> equazioni e disequazioni di grado superiore al secondo , irrazionali o con valori assoluti, rappresentandole anche sotto forma grafica</a:t>
                      </a: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1.3 Risolvere </a:t>
                      </a:r>
                      <a:r>
                        <a:rPr lang="it-IT" sz="1400" dirty="0">
                          <a:latin typeface="Arial"/>
                          <a:ea typeface="Calibri"/>
                          <a:cs typeface="Times New Roman"/>
                        </a:rPr>
                        <a:t>equazioni, disequazioni e sistemi relativi a funzioni goniometriche, esponenziali, logaritmiche e alla funzione modulo, con metodi grafici o numerici e anche con l'aiuto di strumenti elettronici.</a:t>
                      </a: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1.4 Rappresentare </a:t>
                      </a:r>
                      <a:r>
                        <a:rPr lang="it-IT" sz="1400" dirty="0">
                          <a:latin typeface="Arial"/>
                          <a:ea typeface="Calibri"/>
                          <a:cs typeface="Times New Roman"/>
                        </a:rPr>
                        <a:t>in un piano cartesiano e studiare le funzioni </a:t>
                      </a: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1.5 Calcolare </a:t>
                      </a:r>
                      <a:r>
                        <a:rPr lang="it-IT" sz="1400" dirty="0">
                          <a:latin typeface="Arial"/>
                          <a:ea typeface="Calibri"/>
                          <a:cs typeface="Times New Roman"/>
                        </a:rPr>
                        <a:t>limiti e derivate di funzioni.</a:t>
                      </a:r>
                      <a:r>
                        <a:rPr lang="it-IT" sz="14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1.6 Analizzare </a:t>
                      </a:r>
                      <a:r>
                        <a:rPr lang="it-IT" sz="1400" dirty="0">
                          <a:latin typeface="Arial"/>
                          <a:ea typeface="Calibri"/>
                          <a:cs typeface="Times New Roman"/>
                        </a:rPr>
                        <a:t>esempi di funzioni discontinue o non derivabili in qualche punto.</a:t>
                      </a: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 1.7 Descrivere </a:t>
                      </a:r>
                      <a:r>
                        <a:rPr lang="it-IT" sz="1400" dirty="0">
                          <a:latin typeface="Arial"/>
                          <a:ea typeface="Calibri"/>
                          <a:cs typeface="Times New Roman"/>
                        </a:rPr>
                        <a:t>le proprietà qualitative di una funzione e costruirne il grafico.</a:t>
                      </a:r>
                      <a:r>
                        <a:rPr lang="it-IT" sz="14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it-IT" sz="1400" b="1" dirty="0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  <a:cs typeface="Times New Roman"/>
                        </a:rPr>
                        <a:t>1.8 Calcolare </a:t>
                      </a:r>
                      <a:r>
                        <a:rPr lang="it-IT" sz="1400" dirty="0">
                          <a:highlight>
                            <a:srgbClr val="FFFF00"/>
                          </a:highlight>
                          <a:latin typeface="Arial"/>
                          <a:ea typeface="Calibri"/>
                          <a:cs typeface="Times New Roman"/>
                        </a:rPr>
                        <a:t>l'integrale di funzioni elementari</a:t>
                      </a: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560" marR="59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Equazioni e disequazioni </a:t>
                      </a:r>
                      <a:r>
                        <a:rPr lang="it-IT" sz="11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di grado superiore al secondo , irrazionali e con valori assoluti.</a:t>
                      </a:r>
                      <a:endParaRPr lang="it-IT" sz="14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Sistemi di equazioni e disequazioni. </a:t>
                      </a:r>
                      <a:endParaRPr lang="it-IT" sz="14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Insieme dei numeri reali. </a:t>
                      </a:r>
                      <a:endParaRPr lang="it-IT" sz="14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Numeri complessi. </a:t>
                      </a:r>
                      <a:endParaRPr lang="it-IT" sz="14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Le coniche</a:t>
                      </a:r>
                      <a:endParaRPr lang="it-IT" sz="14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Funzioni :</a:t>
                      </a:r>
                      <a:r>
                        <a:rPr lang="it-IT" sz="11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 </a:t>
                      </a:r>
                      <a:r>
                        <a:rPr lang="it-IT" sz="11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polinomiali; razionali e irrazionali; esponenziali e logaritmiche; funzioni periodiche. funzione modulo;</a:t>
                      </a:r>
                      <a:endParaRPr lang="it-IT" sz="14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1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Continuità e limite di una funzione. </a:t>
                      </a:r>
                      <a:endParaRPr lang="it-IT" sz="14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1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Limiti notevoli </a:t>
                      </a:r>
                      <a:endParaRPr lang="it-IT" sz="14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1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Derivata di una funzione.</a:t>
                      </a:r>
                      <a:endParaRPr lang="it-IT" sz="14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1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Proprietà locali e globali delle funzioni. </a:t>
                      </a:r>
                      <a:endParaRPr lang="it-IT" sz="14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1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Formula di Taylor.</a:t>
                      </a:r>
                      <a:endParaRPr lang="it-IT" sz="14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1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Funzioni di due variabili.</a:t>
                      </a:r>
                      <a:endParaRPr lang="it-IT" sz="14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1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Software di matematica</a:t>
                      </a:r>
                      <a:endParaRPr lang="it-IT" sz="14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100" b="1" dirty="0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</a:rPr>
                        <a:t>Integrale </a:t>
                      </a:r>
                      <a:r>
                        <a:rPr lang="it-IT" sz="11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</a:rPr>
                        <a:t>indefinito e integrale definito.</a:t>
                      </a:r>
                      <a:endParaRPr lang="it-IT" sz="14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100" b="1" dirty="0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</a:rPr>
                        <a:t>Teoremi del calcolo integrale.</a:t>
                      </a:r>
                      <a:endParaRPr lang="it-IT" sz="14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59560" marR="59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318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808" y="3356992"/>
            <a:ext cx="2620888" cy="354912"/>
          </a:xfrm>
          <a:prstGeom prst="rect">
            <a:avLst/>
          </a:prstGeom>
          <a:noFill/>
        </p:spPr>
      </p:pic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La matematica negli istituti professionali. Marcello Pedone 01 dicembre 2017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a 3"/>
          <p:cNvGraphicFramePr>
            <a:graphicFrameLocks noGrp="1"/>
          </p:cNvGraphicFramePr>
          <p:nvPr/>
        </p:nvGraphicFramePr>
        <p:xfrm>
          <a:off x="35496" y="0"/>
          <a:ext cx="9108504" cy="6741368"/>
        </p:xfrm>
        <a:graphic>
          <a:graphicData uri="http://schemas.openxmlformats.org/drawingml/2006/table">
            <a:tbl>
              <a:tblPr/>
              <a:tblGrid>
                <a:gridCol w="1980935"/>
                <a:gridCol w="4792852"/>
                <a:gridCol w="2334717"/>
              </a:tblGrid>
              <a:tr h="67413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6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2. Utilizzare le strategie del pensiero razionale negli aspetti dialettici e algoritmici per affrontare situazioni problematiche, elaborando opportune soluzioni;</a:t>
                      </a:r>
                      <a:endParaRPr lang="it-IT" sz="16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it-IT" sz="16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6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2.1 Dimostrare </a:t>
                      </a:r>
                      <a:r>
                        <a:rPr lang="it-IT" sz="16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una proposizione a partire da altre.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6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2.2 Individuare </a:t>
                      </a:r>
                      <a:r>
                        <a:rPr lang="it-IT" sz="16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strategie appropriate per risolvere problemi che hanno come modello equazioni e disequazioni.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6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2.3 Applicare </a:t>
                      </a:r>
                      <a:r>
                        <a:rPr lang="it-IT" sz="16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la trigonometria alla risoluzione di problemi riguardanti i triangoli.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2.4  Risolvere</a:t>
                      </a:r>
                      <a:r>
                        <a:rPr lang="it-IT" sz="1600" b="1" dirty="0">
                          <a:latin typeface="Arial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it-IT" sz="1400" dirty="0">
                          <a:latin typeface="Arial"/>
                          <a:ea typeface="Calibri"/>
                          <a:cs typeface="Times New Roman"/>
                        </a:rPr>
                        <a:t>problemi sulle coniche  e semplici problemi che implicano l’uso di funzioni esponenziali, logaritmiche e goniometriche anche da punto di vista grafico</a:t>
                      </a:r>
                      <a:r>
                        <a:rPr lang="it-IT" sz="1600" dirty="0"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2.6 </a:t>
                      </a:r>
                      <a:r>
                        <a:rPr lang="it-IT" sz="16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Eseguire</a:t>
                      </a:r>
                      <a:r>
                        <a:rPr lang="it-IT" sz="1400" dirty="0"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it-IT" sz="16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l</a:t>
                      </a:r>
                      <a:r>
                        <a:rPr lang="it-IT" sz="1400" dirty="0">
                          <a:latin typeface="Arial"/>
                          <a:ea typeface="Calibri"/>
                          <a:cs typeface="Times New Roman"/>
                        </a:rPr>
                        <a:t>o studio di funzione e</a:t>
                      </a: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Arial"/>
                          <a:ea typeface="Calibri"/>
                          <a:cs typeface="Times New Roman"/>
                        </a:rPr>
                        <a:t>   tracciare il grafico in modo empirico</a:t>
                      </a: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b="1" i="1" dirty="0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  <a:cs typeface="Times New Roman"/>
                        </a:rPr>
                        <a:t>2.7  Calcolare </a:t>
                      </a:r>
                      <a:r>
                        <a:rPr lang="it-IT" sz="1400" dirty="0">
                          <a:highlight>
                            <a:srgbClr val="FFFF00"/>
                          </a:highlight>
                          <a:latin typeface="Arial"/>
                          <a:ea typeface="Calibri"/>
                          <a:cs typeface="Times New Roman"/>
                        </a:rPr>
                        <a:t>aree e volumi di solidi</a:t>
                      </a:r>
                      <a:r>
                        <a:rPr lang="it-IT" sz="1400" dirty="0"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2.8  Applicare </a:t>
                      </a:r>
                      <a:r>
                        <a:rPr lang="it-IT" sz="1400" dirty="0">
                          <a:latin typeface="Arial"/>
                          <a:ea typeface="Calibri"/>
                          <a:cs typeface="Times New Roman"/>
                        </a:rPr>
                        <a:t>il calcolo integrale al </a:t>
                      </a: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latin typeface="Arial"/>
                          <a:ea typeface="Calibri"/>
                          <a:cs typeface="Times New Roman"/>
                        </a:rPr>
                        <a:t>   calcolo delle aree e a problemi tratti da altre discipline </a:t>
                      </a: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6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2.9 </a:t>
                      </a:r>
                      <a:r>
                        <a:rPr lang="it-IT" sz="16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Formalizzare </a:t>
                      </a:r>
                      <a:r>
                        <a:rPr lang="it-IT" sz="14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un problema individuando o ricercando un modello matematico coerente</a:t>
                      </a:r>
                      <a:endParaRPr lang="it-IT" sz="16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6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2.10 Individuare </a:t>
                      </a:r>
                      <a:r>
                        <a:rPr lang="it-IT" sz="14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strategie appropriate per la soluzione di problemi.</a:t>
                      </a:r>
                      <a:endParaRPr lang="it-IT" sz="16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6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2.11 Risolvere </a:t>
                      </a:r>
                      <a:r>
                        <a:rPr lang="it-IT" sz="14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problemi applicando il calcolo differenziale, problemi di massimo e di minimo.</a:t>
                      </a:r>
                      <a:endParaRPr lang="it-IT" sz="16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2.13  Utilizzare</a:t>
                      </a:r>
                      <a:r>
                        <a:rPr lang="it-IT" sz="1600" dirty="0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it-IT" sz="14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strumenti informatici per la risoluzione di problemi    </a:t>
                      </a:r>
                      <a:endParaRPr lang="it-IT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it-IT" sz="16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4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Il principio di induzione. </a:t>
                      </a:r>
                      <a:endParaRPr lang="it-IT" sz="16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4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Potenza n-esima di un binomio.</a:t>
                      </a:r>
                      <a:endParaRPr lang="it-IT" sz="16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4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 </a:t>
                      </a:r>
                      <a:endParaRPr lang="it-IT" sz="16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4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Equazioni e disequazioni </a:t>
                      </a:r>
                      <a:endParaRPr lang="it-IT" sz="16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4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Teoremi dei seni e del coseno. Formule di addizione e duplicazione degli archi.</a:t>
                      </a:r>
                      <a:endParaRPr lang="it-IT" sz="16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779145" algn="l"/>
                        </a:tabLst>
                      </a:pPr>
                      <a:r>
                        <a:rPr lang="it-IT" sz="14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Calcolo differenziale </a:t>
                      </a:r>
                      <a:endParaRPr lang="it-IT" sz="16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779145" algn="l"/>
                        </a:tabLst>
                      </a:pPr>
                      <a:r>
                        <a:rPr lang="it-IT" sz="14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Studio di funzione</a:t>
                      </a:r>
                      <a:endParaRPr lang="it-IT" sz="16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400" b="1" i="1" dirty="0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</a:rPr>
                        <a:t>Il calcolo integrale nella determinazione di aree e volumi.</a:t>
                      </a:r>
                      <a:endParaRPr lang="it-IT" sz="16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400" b="1" i="1" dirty="0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</a:rPr>
                        <a:t>Sezioni di un solido. Principio di Cavalieri.</a:t>
                      </a:r>
                      <a:endParaRPr lang="it-IT" sz="16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4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Funzioni periodiche, esponenziali e logaritmiche</a:t>
                      </a:r>
                      <a:endParaRPr lang="it-IT" sz="16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779145" algn="l"/>
                        </a:tabLst>
                      </a:pPr>
                      <a:r>
                        <a:rPr lang="it-IT" sz="14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Software di matematica dinamica.</a:t>
                      </a:r>
                      <a:endParaRPr lang="it-IT" sz="16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33631" marR="33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a 2"/>
          <p:cNvGraphicFramePr>
            <a:graphicFrameLocks noGrp="1"/>
          </p:cNvGraphicFramePr>
          <p:nvPr/>
        </p:nvGraphicFramePr>
        <p:xfrm>
          <a:off x="107505" y="0"/>
          <a:ext cx="8928990" cy="6403086"/>
        </p:xfrm>
        <a:graphic>
          <a:graphicData uri="http://schemas.openxmlformats.org/drawingml/2006/table">
            <a:tbl>
              <a:tblPr/>
              <a:tblGrid>
                <a:gridCol w="1969017"/>
                <a:gridCol w="4680154"/>
                <a:gridCol w="2279819"/>
              </a:tblGrid>
              <a:tr h="6309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3. Utilizzare i concetti e i modelli delle scienze sperimentali per investigare fenomeni sociali e naturali e per interpretare dati</a:t>
                      </a:r>
                      <a:r>
                        <a:rPr lang="it-IT" sz="1050" b="1" dirty="0" smtClean="0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050" b="1" dirty="0" smtClean="0">
                        <a:solidFill>
                          <a:srgbClr val="C0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050" b="1" dirty="0" smtClean="0">
                        <a:solidFill>
                          <a:srgbClr val="C0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050" b="1" dirty="0" smtClean="0">
                        <a:solidFill>
                          <a:srgbClr val="C0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050" b="1" dirty="0" smtClean="0">
                        <a:solidFill>
                          <a:srgbClr val="C0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050" b="1" dirty="0" smtClean="0">
                        <a:solidFill>
                          <a:srgbClr val="C0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050" b="1" dirty="0" smtClean="0">
                        <a:solidFill>
                          <a:srgbClr val="C0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050" b="1" dirty="0" smtClean="0">
                        <a:solidFill>
                          <a:srgbClr val="C0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050" b="1" dirty="0" smtClean="0">
                        <a:solidFill>
                          <a:srgbClr val="C0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050" b="1" dirty="0" smtClean="0">
                        <a:solidFill>
                          <a:srgbClr val="C0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050" b="1" dirty="0" smtClean="0">
                        <a:solidFill>
                          <a:srgbClr val="C0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050" b="1" dirty="0" smtClean="0">
                        <a:solidFill>
                          <a:srgbClr val="C0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050" b="1" dirty="0" smtClean="0">
                        <a:solidFill>
                          <a:srgbClr val="C0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050" b="1" dirty="0" smtClean="0">
                        <a:solidFill>
                          <a:srgbClr val="C0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050" b="1" dirty="0" smtClean="0">
                        <a:solidFill>
                          <a:srgbClr val="C0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050" b="1" dirty="0" smtClean="0">
                        <a:solidFill>
                          <a:srgbClr val="C0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050" b="1" dirty="0" smtClean="0">
                        <a:solidFill>
                          <a:srgbClr val="C0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050" b="1" dirty="0" smtClean="0">
                        <a:solidFill>
                          <a:srgbClr val="C0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050" b="1" dirty="0" smtClean="0">
                        <a:solidFill>
                          <a:srgbClr val="C0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050" b="1" dirty="0" smtClean="0">
                        <a:solidFill>
                          <a:srgbClr val="C0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050" b="1" dirty="0" smtClean="0">
                        <a:solidFill>
                          <a:srgbClr val="C00000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05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4.  Utilizzare le reti e gli strumenti informatici nelle attività di studio, ricerca e approfondimento disciplinare;</a:t>
                      </a:r>
                      <a:endParaRPr lang="it-IT" sz="105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26715" marR="26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 i="1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3.1  Analizzare e Utilizzare</a:t>
                      </a:r>
                      <a:r>
                        <a:rPr lang="it-IT" sz="1000" b="1" i="1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it-IT" sz="10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modelli di andamenti periodici nella descrizione di fenomeni fisici o di altra natura</a:t>
                      </a:r>
                      <a:r>
                        <a:rPr lang="it-IT" sz="105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.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3.2 Costruire </a:t>
                      </a:r>
                      <a:r>
                        <a:rPr lang="it-IT" sz="10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modelli, sia discreti che continui, di crescita lineare ed esponenziale e di andamenti periodici.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3.3  Classificare </a:t>
                      </a:r>
                      <a:r>
                        <a:rPr lang="it-IT" sz="10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dati secondo due caratteri, rappresentarli graficamente e riconoscere le diverse componenti delle distribuzioni doppie.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3.4  Calcolare</a:t>
                      </a:r>
                      <a:r>
                        <a:rPr lang="it-IT" sz="1000">
                          <a:latin typeface="Arial Narrow"/>
                          <a:ea typeface="Calibri"/>
                          <a:cs typeface="Arial"/>
                        </a:rPr>
                        <a:t> </a:t>
                      </a:r>
                      <a:r>
                        <a:rPr lang="it-IT" sz="10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il numero di permutazioni, disposizioni, combinazioni in un insieme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  <a:cs typeface="Times New Roman"/>
                        </a:rPr>
                        <a:t>3.5 Utilizzare</a:t>
                      </a:r>
                      <a:r>
                        <a:rPr lang="it-IT" sz="1000" i="1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it-IT" sz="10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  <a:cs typeface="Times New Roman"/>
                        </a:rPr>
                        <a:t>il teorema delle probabilità composte ,il teorema delle probabilità totali, </a:t>
                      </a:r>
                      <a:r>
                        <a:rPr lang="it-IT" sz="1000">
                          <a:highlight>
                            <a:srgbClr val="FFFF00"/>
                          </a:highlight>
                          <a:latin typeface="Arial Narrow"/>
                          <a:ea typeface="Calibri"/>
                          <a:cs typeface="Arial"/>
                        </a:rPr>
                        <a:t>la formula di Bayes nei problemi di probabilità condizionata.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it-IT" sz="1000" b="1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3.6 </a:t>
                      </a:r>
                      <a:r>
                        <a:rPr lang="it-IT" sz="1050" b="1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  <a:cs typeface="Times New Roman"/>
                        </a:rPr>
                        <a:t>Costruire</a:t>
                      </a:r>
                      <a:r>
                        <a:rPr lang="it-IT" sz="1000">
                          <a:latin typeface="Arial Narrow"/>
                          <a:ea typeface="Calibri"/>
                          <a:cs typeface="Arial"/>
                        </a:rPr>
                        <a:t> </a:t>
                      </a:r>
                      <a:r>
                        <a:rPr lang="it-IT" sz="1000">
                          <a:highlight>
                            <a:srgbClr val="FFFF00"/>
                          </a:highlight>
                          <a:latin typeface="Arial Narrow"/>
                          <a:ea typeface="Calibri"/>
                          <a:cs typeface="Arial"/>
                        </a:rPr>
                        <a:t>un campione casuale semplice data una popolazione.</a:t>
                      </a:r>
                      <a:r>
                        <a:rPr lang="it-IT" sz="1000">
                          <a:latin typeface="Arial Narrow"/>
                          <a:ea typeface="Calibri"/>
                          <a:cs typeface="Arial"/>
                        </a:rPr>
                        <a:t>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3.7 </a:t>
                      </a:r>
                      <a:r>
                        <a:rPr lang="it-IT" sz="10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  <a:cs typeface="Times New Roman"/>
                        </a:rPr>
                        <a:t>Costruire stime puntuali ed intervallari per la media e la proporzione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050" b="1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</a:rPr>
                        <a:t>3.8 Determinare</a:t>
                      </a:r>
                      <a:r>
                        <a:rPr lang="it-IT" sz="1050" i="1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</a:rPr>
                        <a:t> </a:t>
                      </a:r>
                      <a:r>
                        <a:rPr lang="it-IT" sz="10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</a:rPr>
                        <a:t>la distribuzione di  probabilità di una variabile aleatoria</a:t>
                      </a:r>
                      <a:endParaRPr lang="it-IT" sz="105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050" b="1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</a:rPr>
                        <a:t>3.9 Calcolare</a:t>
                      </a:r>
                      <a:r>
                        <a:rPr lang="it-IT" sz="1050" i="1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</a:rPr>
                        <a:t> </a:t>
                      </a:r>
                      <a:r>
                        <a:rPr lang="it-IT" sz="10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</a:rPr>
                        <a:t>probabilità di eventi  espressi tramite variabili aleatorie di  tipo binomiale o normale</a:t>
                      </a:r>
                      <a:endParaRPr lang="it-IT" sz="105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050" b="1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</a:rPr>
                        <a:t>3.10  Utilizzare</a:t>
                      </a:r>
                      <a:r>
                        <a:rPr lang="it-IT" sz="1050" i="1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</a:rPr>
                        <a:t> </a:t>
                      </a:r>
                      <a:r>
                        <a:rPr lang="it-IT" sz="10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</a:rPr>
                        <a:t>modelli probabilistici per risolvere problemi</a:t>
                      </a:r>
                      <a:endParaRPr lang="it-IT" sz="105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050" b="1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</a:rPr>
                        <a:t>3.9  Ideare e verificare </a:t>
                      </a:r>
                      <a:r>
                        <a:rPr lang="it-IT" sz="10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</a:rPr>
                        <a:t>semplici modelli matematici, anche utilizzando strumenti informatici</a:t>
                      </a:r>
                      <a:r>
                        <a:rPr lang="it-IT" sz="105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</a:rPr>
                        <a:t>. </a:t>
                      </a:r>
                      <a:endParaRPr lang="it-IT" sz="105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  <a:cs typeface="Times New Roman"/>
                        </a:rPr>
                        <a:t>3.11 Analizzare</a:t>
                      </a:r>
                      <a:r>
                        <a:rPr lang="it-IT" sz="1000"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it-IT" sz="10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  <a:cs typeface="Times New Roman"/>
                        </a:rPr>
                        <a:t>distribuzioni doppie di frequenze, individuando distribuzioni condizionate e marginali</a:t>
                      </a:r>
                      <a:r>
                        <a:rPr lang="it-IT" sz="105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  <a:cs typeface="Times New Roman"/>
                        </a:rPr>
                        <a:t>.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  <a:cs typeface="Times New Roman"/>
                        </a:rPr>
                        <a:t>3.12 Rappresentare</a:t>
                      </a:r>
                      <a:r>
                        <a:rPr lang="it-IT" sz="1000"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it-IT" sz="10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  <a:cs typeface="Times New Roman"/>
                        </a:rPr>
                        <a:t>graficamente  l’equazione della retta di regressione e valutare il grado di correlazione.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  <a:cs typeface="Times New Roman"/>
                        </a:rPr>
                        <a:t>3.13 Valutare </a:t>
                      </a:r>
                      <a:r>
                        <a:rPr lang="it-IT" sz="10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  <a:cs typeface="Times New Roman"/>
                        </a:rPr>
                        <a:t>criticamente informazioni statistiche di diversa origine con particolare riferimento agli esperimenti e ai sondaggi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  <a:cs typeface="Times New Roman"/>
                        </a:rPr>
                        <a:t>3.14 Utilizzare</a:t>
                      </a:r>
                      <a:r>
                        <a:rPr lang="it-IT" sz="105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it-IT" sz="10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  <a:cs typeface="Times New Roman"/>
                        </a:rPr>
                        <a:t>informazioni statistiche da fonti diverse negli specifici campi professionali di riferimento per costruire indicatori di efficacia di efficienza e di qualità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  <a:cs typeface="Times New Roman"/>
                        </a:rPr>
                        <a:t>3.15 Formulare </a:t>
                      </a:r>
                      <a:r>
                        <a:rPr lang="it-IT" sz="10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  <a:cs typeface="Times New Roman"/>
                        </a:rPr>
                        <a:t>previsioni statistiche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 i="1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4.1 Risolvere </a:t>
                      </a:r>
                      <a:r>
                        <a:rPr lang="it-IT" sz="105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equazioni, disequazioni e sistemi relativi a funzioni goniometriche, esponenziali, logaritmiche e alla funzione modulo, con metodi grafici o numerici e anche con l'aiuto di strumenti elettronici.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 i="1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4.2  </a:t>
                      </a:r>
                      <a:r>
                        <a:rPr lang="it-IT" sz="105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Approssimare funzioni derivabili con polinomi.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 i="1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  <a:cs typeface="Times New Roman"/>
                        </a:rPr>
                        <a:t>4.2 Calcolare </a:t>
                      </a:r>
                      <a:r>
                        <a:rPr lang="it-IT" sz="105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  <a:cs typeface="Times New Roman"/>
                        </a:rPr>
                        <a:t>integrali definiti in maniera approssimata con metodi numerici.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 i="1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4.3 Calcolare,</a:t>
                      </a:r>
                      <a:r>
                        <a:rPr lang="it-IT" sz="105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 anche con l'uso del computer, misure di correlazione e parametri di regressione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 i="1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4.4 interpretare,</a:t>
                      </a:r>
                      <a:r>
                        <a:rPr lang="it-IT" sz="105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 anche con l'uso del computer, misure di correlazione e parametri di regressione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715" marR="26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it-IT" sz="105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779145" algn="l"/>
                        </a:tabLst>
                      </a:pPr>
                      <a:r>
                        <a:rPr lang="it-IT" sz="10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Funzioni: </a:t>
                      </a:r>
                      <a:r>
                        <a:rPr lang="it-IT" sz="10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periodiche,esponenziali e logaritmiche.</a:t>
                      </a:r>
                      <a:endParaRPr lang="it-IT" sz="105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779145" algn="l"/>
                        </a:tabLst>
                      </a:pPr>
                      <a:r>
                        <a:rPr lang="it-IT" sz="10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Distribuzioni doppie di frequenze. </a:t>
                      </a:r>
                      <a:endParaRPr lang="it-IT" sz="105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779145" algn="l"/>
                        </a:tabLst>
                      </a:pPr>
                      <a:r>
                        <a:rPr lang="it-IT" sz="10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Indicatori statistici mediante rapporti e differenze. </a:t>
                      </a:r>
                      <a:endParaRPr lang="it-IT" sz="105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779145" algn="l"/>
                        </a:tabLst>
                      </a:pPr>
                      <a:r>
                        <a:rPr lang="it-IT" sz="10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Calcolo combinatorio</a:t>
                      </a:r>
                      <a:endParaRPr lang="it-IT" sz="105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779145" algn="l"/>
                        </a:tabLst>
                      </a:pPr>
                      <a:r>
                        <a:rPr lang="it-IT" sz="10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Distribuzioni di probabilità:</a:t>
                      </a:r>
                      <a:r>
                        <a:rPr lang="it-IT" sz="10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 binomiale e  di Gauss. </a:t>
                      </a:r>
                      <a:endParaRPr lang="it-IT" sz="105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779145" algn="l"/>
                        </a:tabLst>
                      </a:pPr>
                      <a:r>
                        <a:rPr lang="it-IT" sz="10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negli specifici campi</a:t>
                      </a:r>
                      <a:endParaRPr lang="it-IT" sz="105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779145" algn="l"/>
                        </a:tabLst>
                      </a:pPr>
                      <a:r>
                        <a:rPr lang="it-IT" sz="10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Teoremi fondamentali sulla  </a:t>
                      </a:r>
                      <a:endParaRPr lang="it-IT" sz="105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779145" algn="l"/>
                        </a:tabLst>
                      </a:pPr>
                      <a:r>
                        <a:rPr lang="it-IT" sz="10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  Probabilità</a:t>
                      </a:r>
                      <a:endParaRPr lang="it-IT" sz="105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779145" algn="l"/>
                        </a:tabLst>
                      </a:pPr>
                      <a:r>
                        <a:rPr lang="it-IT" sz="1000" b="1" dirty="0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</a:rPr>
                        <a:t>Probabilità composta e Condizionata</a:t>
                      </a:r>
                      <a:endParaRPr lang="it-IT" sz="105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779145" algn="l"/>
                        </a:tabLst>
                      </a:pPr>
                      <a:r>
                        <a:rPr lang="it-IT" sz="1000" b="1" dirty="0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</a:rPr>
                        <a:t>Teorema della probabilità totale </a:t>
                      </a:r>
                      <a:endParaRPr lang="it-IT" sz="105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779145" algn="l"/>
                        </a:tabLst>
                      </a:pPr>
                      <a:r>
                        <a:rPr lang="it-IT" sz="1000" b="1" dirty="0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</a:rPr>
                        <a:t>   e di </a:t>
                      </a:r>
                      <a:r>
                        <a:rPr lang="it-IT" sz="1000" b="1" dirty="0" err="1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</a:rPr>
                        <a:t>Bayes</a:t>
                      </a:r>
                      <a:endParaRPr lang="it-IT" sz="105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779145" algn="l"/>
                        </a:tabLst>
                      </a:pPr>
                      <a:r>
                        <a:rPr lang="it-IT" sz="10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 </a:t>
                      </a:r>
                      <a:r>
                        <a:rPr lang="it-IT" sz="1000" b="1" dirty="0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</a:rPr>
                        <a:t>Distribuzione di probabilità  </a:t>
                      </a:r>
                      <a:endParaRPr lang="it-IT" sz="105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779145" algn="l"/>
                        </a:tabLst>
                      </a:pPr>
                      <a:r>
                        <a:rPr lang="it-IT" sz="1000" b="1" dirty="0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</a:rPr>
                        <a:t> discrete</a:t>
                      </a:r>
                      <a:r>
                        <a:rPr lang="it-IT" sz="10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. </a:t>
                      </a:r>
                      <a:endParaRPr lang="it-IT" sz="105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779145" algn="l"/>
                        </a:tabLst>
                      </a:pPr>
                      <a:r>
                        <a:rPr lang="it-IT" sz="1000" b="1" dirty="0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</a:rPr>
                        <a:t>Distribuzione binomiale</a:t>
                      </a:r>
                      <a:endParaRPr lang="it-IT" sz="105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779145" algn="l"/>
                        </a:tabLst>
                      </a:pPr>
                      <a:r>
                        <a:rPr lang="it-IT" sz="1000" b="1" dirty="0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</a:rPr>
                        <a:t>Distribuzioni di probabilità </a:t>
                      </a:r>
                      <a:endParaRPr lang="it-IT" sz="105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779145" algn="l"/>
                        </a:tabLst>
                      </a:pPr>
                      <a:r>
                        <a:rPr lang="it-IT" sz="1000" b="1" dirty="0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</a:rPr>
                        <a:t>   Continue</a:t>
                      </a:r>
                      <a:endParaRPr lang="it-IT" sz="105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779145" algn="l"/>
                        </a:tabLst>
                      </a:pPr>
                      <a:r>
                        <a:rPr lang="it-IT" sz="1000" b="1" dirty="0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</a:rPr>
                        <a:t>Piano di rilevazione e analisi dei dati.</a:t>
                      </a:r>
                      <a:endParaRPr lang="it-IT" sz="105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779145" algn="l"/>
                        </a:tabLst>
                      </a:pPr>
                      <a:r>
                        <a:rPr lang="it-IT" sz="1000" b="1" dirty="0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</a:rPr>
                        <a:t>Campionamento casuale semplice e inferenza induttiva.</a:t>
                      </a:r>
                      <a:endParaRPr lang="it-IT" sz="105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779145" algn="l"/>
                        </a:tabLst>
                      </a:pPr>
                      <a:r>
                        <a:rPr lang="it-IT" sz="1000" b="1" dirty="0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</a:rPr>
                        <a:t>Elementi di statistica </a:t>
                      </a:r>
                      <a:endParaRPr lang="it-IT" sz="105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it-IT" sz="1000" b="1" dirty="0">
                          <a:solidFill>
                            <a:srgbClr val="C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  <a:cs typeface="Times New Roman"/>
                        </a:rPr>
                        <a:t> inferenziale</a:t>
                      </a:r>
                      <a:r>
                        <a:rPr lang="it-IT" sz="1000" dirty="0"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it-IT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  <a:cs typeface="Times New Roman"/>
                        </a:rPr>
                        <a:t>(il problema del campionamento e il concetto di intervallo di confidenza)</a:t>
                      </a:r>
                      <a:endParaRPr lang="it-IT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779145" algn="l"/>
                        </a:tabLst>
                      </a:pPr>
                      <a:r>
                        <a:rPr lang="it-IT" sz="10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Software di matematica dinamica.</a:t>
                      </a:r>
                      <a:endParaRPr lang="it-IT" sz="105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"/>
                          <a:ea typeface="Calibri"/>
                          <a:cs typeface="Times New Roman"/>
                        </a:rPr>
                        <a:t>Concetti di algoritmo</a:t>
                      </a:r>
                      <a:endParaRPr lang="it-IT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05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Algoritmi per l'approssimazione degli zeri di una funzione</a:t>
                      </a:r>
                      <a:endParaRPr lang="it-IT" sz="105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05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Indipendenza, correlazione e regressione</a:t>
                      </a:r>
                      <a:endParaRPr lang="it-IT" sz="105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05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Metodo dei minimi quadrati</a:t>
                      </a:r>
                      <a:endParaRPr lang="it-IT" sz="105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779145" algn="l"/>
                        </a:tabLst>
                      </a:pPr>
                      <a:r>
                        <a:rPr lang="it-IT" sz="105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Software di matematica dinamica.</a:t>
                      </a:r>
                      <a:endParaRPr lang="it-IT" sz="105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26715" marR="267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4860032" y="1131079"/>
            <a:ext cx="4283968" cy="3677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70100" algn="l"/>
              </a:tabLst>
            </a:pPr>
            <a:r>
              <a:rPr kumimoji="0" lang="it-IT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ISTITUTO PROFESSIONALE</a:t>
            </a:r>
            <a:endParaRPr kumimoji="0" lang="it-IT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070100" algn="l"/>
              </a:tabLst>
            </a:pPr>
            <a:r>
              <a:rPr kumimoji="0" lang="it-IT" sz="105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SETTORE  SERVIZI - TECNICO DEI SERVIZI COMMERCIALI</a:t>
            </a:r>
            <a:r>
              <a:rPr kumimoji="0" lang="it-IT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</a:t>
            </a:r>
            <a:r>
              <a:rPr kumimoji="0" lang="it-IT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	</a:t>
            </a:r>
            <a:endParaRPr kumimoji="0" lang="it-IT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70100" algn="l"/>
              </a:tabLst>
            </a:pPr>
            <a:r>
              <a:rPr kumimoji="0" lang="it-IT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                           			  - OPZIONE </a:t>
            </a:r>
            <a:r>
              <a:rPr kumimoji="0" lang="it-IT" sz="105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GESTIONE</a:t>
            </a:r>
            <a:r>
              <a:rPr kumimoji="0" lang="it-IT" sz="1050" b="1" i="0" u="none" strike="noStrike" cap="none" normalizeH="0" baseline="0" dirty="0" smtClean="0">
                <a:ln>
                  <a:noFill/>
                </a:ln>
                <a:solidFill>
                  <a:srgbClr val="33CC33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it-IT" sz="105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AZIENDALE</a:t>
            </a:r>
            <a:endParaRPr kumimoji="0" lang="it-IT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70100" algn="l"/>
              </a:tabLst>
            </a:pPr>
            <a:r>
              <a:rPr kumimoji="0" lang="it-IT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                           			  - OPZIONE </a:t>
            </a:r>
            <a:r>
              <a:rPr kumimoji="0" lang="it-IT" sz="105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SERVIZI TURISTICI</a:t>
            </a:r>
            <a:r>
              <a:rPr kumimoji="0" lang="it-IT" sz="1050" b="1" i="0" u="none" strike="noStrike" cap="none" normalizeH="0" baseline="0" dirty="0" smtClean="0">
                <a:ln>
                  <a:noFill/>
                </a:ln>
                <a:solidFill>
                  <a:srgbClr val="91230D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	</a:t>
            </a:r>
            <a:endParaRPr kumimoji="0" lang="it-IT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70100" algn="l"/>
              </a:tabLst>
            </a:pPr>
            <a:r>
              <a:rPr kumimoji="0" lang="it-IT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                            			 - OPZIONE </a:t>
            </a:r>
            <a:r>
              <a:rPr kumimoji="0" lang="it-IT" sz="105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GRAFICA PUBBLICITARIA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70100" algn="l"/>
              </a:tabLst>
            </a:pPr>
            <a:endParaRPr kumimoji="0" lang="it-IT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070100" algn="l"/>
              </a:tabLst>
            </a:pPr>
            <a:r>
              <a:rPr kumimoji="0" lang="it-IT" sz="105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SETTORE  INDUSTRIA ED ARTIGIANATO - </a:t>
            </a:r>
            <a:endParaRPr kumimoji="0" lang="it-IT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70100" algn="l"/>
              </a:tabLst>
            </a:pPr>
            <a:r>
              <a:rPr kumimoji="0" lang="it-IT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TECNICO PER LE PRODUZIONI ARTIGIANALI</a:t>
            </a:r>
            <a:r>
              <a:rPr kumimoji="0" lang="it-IT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-  </a:t>
            </a:r>
            <a:r>
              <a:rPr kumimoji="0" lang="it-IT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OPZIONE </a:t>
            </a:r>
            <a:r>
              <a:rPr kumimoji="0" lang="it-IT" sz="105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MODA </a:t>
            </a:r>
            <a:endParaRPr kumimoji="0" lang="it-IT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70100" algn="l"/>
              </a:tabLst>
            </a:pPr>
            <a:r>
              <a:rPr kumimoji="0" lang="it-IT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	TECNICO PER LE PRODUZIONI INDUSTRIALI</a:t>
            </a:r>
            <a:r>
              <a:rPr kumimoji="0" lang="it-IT" sz="105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it-IT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-  OPZIONE</a:t>
            </a:r>
            <a:r>
              <a:rPr kumimoji="0" lang="it-IT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it-IT" sz="105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CHIMICO-BIOLOGICO</a:t>
            </a:r>
            <a:endParaRPr kumimoji="0" lang="it-IT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70100" algn="l"/>
              </a:tabLst>
            </a:pPr>
            <a:r>
              <a:rPr kumimoji="0" lang="it-IT" sz="105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it-IT" sz="1050" b="1" i="0" u="none" strike="noStrike" cap="none" normalizeH="0" baseline="0" dirty="0" smtClean="0">
                <a:ln>
                  <a:noFill/>
                </a:ln>
                <a:solidFill>
                  <a:srgbClr val="CC0066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                                                                    			    -  </a:t>
            </a:r>
            <a:r>
              <a:rPr kumimoji="0" lang="it-IT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OPZIONE</a:t>
            </a:r>
            <a:r>
              <a:rPr kumimoji="0" lang="it-IT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it-IT" sz="105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AUDIOVISIVO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70100" algn="l"/>
              </a:tabLst>
            </a:pPr>
            <a:endParaRPr kumimoji="0" lang="it-IT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70100" algn="l"/>
              </a:tabLst>
            </a:pPr>
            <a:r>
              <a:rPr kumimoji="0" lang="it-IT" sz="1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ISTITUTO TECNICO</a:t>
            </a:r>
            <a:endParaRPr kumimoji="0" lang="it-IT" sz="1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070100" algn="l"/>
              </a:tabLst>
            </a:pPr>
            <a:r>
              <a:rPr kumimoji="0" lang="it-IT" sz="105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SETTORE ECONOMICO</a:t>
            </a:r>
            <a:endParaRPr kumimoji="0" lang="it-IT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70100" algn="l"/>
              </a:tabLst>
            </a:pPr>
            <a:r>
              <a:rPr kumimoji="0" lang="it-IT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- TECNICO DEL TURISMO</a:t>
            </a:r>
            <a:r>
              <a:rPr kumimoji="0" lang="it-IT" sz="105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-  INDIRIZZO</a:t>
            </a:r>
            <a:r>
              <a:rPr kumimoji="0" lang="it-IT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it-IT" sz="105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TURISTICO</a:t>
            </a:r>
            <a:endParaRPr kumimoji="0" lang="it-IT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C:\Users\Marcello Pedone\Desktop\depa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006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188640"/>
            <a:ext cx="7772400" cy="1470025"/>
          </a:xfrm>
        </p:spPr>
        <p:txBody>
          <a:bodyPr/>
          <a:lstStyle/>
          <a:p>
            <a:r>
              <a:rPr lang="it-IT" dirty="0" smtClean="0"/>
              <a:t>Prove in uscita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323528" y="1484784"/>
            <a:ext cx="8496944" cy="4680520"/>
          </a:xfrm>
        </p:spPr>
        <p:txBody>
          <a:bodyPr>
            <a:normAutofit fontScale="92500" lnSpcReduction="20000"/>
          </a:bodyPr>
          <a:lstStyle/>
          <a:p>
            <a:r>
              <a:rPr lang="it-IT" dirty="0" smtClean="0">
                <a:solidFill>
                  <a:srgbClr val="C00000"/>
                </a:solidFill>
              </a:rPr>
              <a:t>Oggetto: </a:t>
            </a:r>
            <a:r>
              <a:rPr lang="it-IT" i="1" dirty="0" smtClean="0">
                <a:solidFill>
                  <a:srgbClr val="C00000"/>
                </a:solidFill>
              </a:rPr>
              <a:t>Somministrazione prove in uscita di matematica classi seconde e classi quarte.</a:t>
            </a:r>
          </a:p>
          <a:p>
            <a:pPr algn="just"/>
            <a:r>
              <a:rPr lang="it-IT" dirty="0" smtClean="0"/>
              <a:t> Si comunica che </a:t>
            </a:r>
            <a:r>
              <a:rPr lang="it-IT" b="1" dirty="0" smtClean="0"/>
              <a:t>mercoledì 1 giugno</a:t>
            </a:r>
            <a:r>
              <a:rPr lang="it-IT" dirty="0" smtClean="0"/>
              <a:t> durante la 2° e la 3° ora, saranno somministrate le prove in uscita di matematica in tutte le classi seconde e quarte. </a:t>
            </a:r>
          </a:p>
          <a:p>
            <a:pPr algn="just"/>
            <a:r>
              <a:rPr lang="it-IT" dirty="0" smtClean="0"/>
              <a:t>I docenti in servizio in quella giornata nelle suddette classi avranno cura di ritirare le prove dalla vicepresidenza, di somministrarle e restituirle in vicepresidenza, al termine della 3° ora.</a:t>
            </a:r>
          </a:p>
          <a:p>
            <a:pPr algn="just"/>
            <a:r>
              <a:rPr lang="it-IT" dirty="0" smtClean="0"/>
              <a:t>Durante lo svolgimento della prova si raccomanda un accurata vigilanza</a:t>
            </a:r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5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La matematica negli istituti professionali. Marcello Pedone 01 dicembre 2017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53026"/>
            <a:ext cx="5097561" cy="635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6248400" y="6492875"/>
            <a:ext cx="2895600" cy="365125"/>
          </a:xfrm>
        </p:spPr>
        <p:txBody>
          <a:bodyPr/>
          <a:lstStyle/>
          <a:p>
            <a:r>
              <a:rPr lang="it-IT" dirty="0" smtClean="0"/>
              <a:t>La matematica negli istituti professionali. Marcello Pedone 28 0ttobre 2016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0"/>
            <a:ext cx="5081481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3038" y="0"/>
            <a:ext cx="5599341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6456" y="0"/>
            <a:ext cx="523279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7339" y="1"/>
            <a:ext cx="4990977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89" y="1"/>
            <a:ext cx="5173578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107722"/>
            <a:ext cx="8964488" cy="5740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La Matematica negli istituti Professionali (considerazioni personali)</a:t>
            </a:r>
            <a:endParaRPr kumimoji="0" lang="it-IT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2400" b="0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(Esperienze a cura di: Marcello Pedone)</a:t>
            </a:r>
            <a:endParaRPr kumimoji="0" lang="it-IT" sz="1400" b="0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La  matematica negli istituti professionali  è una materia fondamentale, ma gli alunni molte volte  fanno “</a:t>
            </a:r>
            <a:r>
              <a:rPr kumimoji="0" lang="it-IT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fatica</a:t>
            </a:r>
            <a:r>
              <a:rPr kumimoji="0" lang="it-IT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" a collegare i concetti matematici che incontrano nelle materie tecniche- professionali</a:t>
            </a:r>
            <a:endParaRPr kumimoji="0" lang="it-IT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Da una  didattica molto tradizionale e rispettosa dei formalismi,  il  modo di far avvicinare gli studenti alla matematica è notevolmente cambiato.  In realtà  è cambiato il modo di insegnare la MATEMATICA.</a:t>
            </a:r>
            <a:endParaRPr kumimoji="0" lang="it-IT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it-IT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Spesso si deve adeguare il proprio insegnamento  in base al   settore  e alle classi che ti</a:t>
            </a:r>
            <a:r>
              <a:rPr kumimoji="0" lang="it-IT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it-IT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vengono assegnate e si deve "</a:t>
            </a:r>
            <a:r>
              <a:rPr kumimoji="0" lang="it-IT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inventare</a:t>
            </a:r>
            <a:r>
              <a:rPr kumimoji="0" lang="it-IT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" un modo nuovo di "</a:t>
            </a:r>
            <a:r>
              <a:rPr kumimoji="0" lang="it-IT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fare matematica</a:t>
            </a:r>
            <a:r>
              <a:rPr kumimoji="0" lang="it-IT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".</a:t>
            </a:r>
            <a:r>
              <a:rPr lang="it-IT" sz="1400" b="1" i="1" dirty="0" smtClean="0">
                <a:solidFill>
                  <a:srgbClr val="002060"/>
                </a:solidFill>
                <a:latin typeface="Georgia" pitchFamily="18" charset="0"/>
                <a:ea typeface="Calibri" pitchFamily="34" charset="0"/>
                <a:cs typeface="Helvetica"/>
              </a:rPr>
              <a:t>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sz="1400" b="1" i="1" dirty="0" smtClean="0">
              <a:solidFill>
                <a:srgbClr val="002060"/>
              </a:solidFill>
              <a:latin typeface="Georgia" pitchFamily="18" charset="0"/>
              <a:ea typeface="Calibri" pitchFamily="34" charset="0"/>
              <a:cs typeface="Helvetica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2000" b="1" i="1" dirty="0" smtClean="0">
                <a:solidFill>
                  <a:srgbClr val="002060"/>
                </a:solidFill>
                <a:latin typeface="Georgia" pitchFamily="18" charset="0"/>
                <a:ea typeface="Calibri" pitchFamily="34" charset="0"/>
                <a:cs typeface="Helvetica"/>
              </a:rPr>
              <a:t>(Non seguire rigidamente un unico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2000" b="1" i="1" dirty="0" smtClean="0">
                <a:solidFill>
                  <a:srgbClr val="002060"/>
                </a:solidFill>
                <a:latin typeface="Georgia" pitchFamily="18" charset="0"/>
                <a:ea typeface="Calibri" pitchFamily="34" charset="0"/>
                <a:cs typeface="Helvetica"/>
              </a:rPr>
              <a:t> criterio didattico.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2000" b="1" i="1" dirty="0" smtClean="0">
                <a:solidFill>
                  <a:srgbClr val="002060"/>
                </a:solidFill>
                <a:latin typeface="Georgia" pitchFamily="18" charset="0"/>
                <a:ea typeface="Calibri" pitchFamily="34" charset="0"/>
                <a:cs typeface="Helvetica"/>
              </a:rPr>
              <a:t>Osservare di continuo gli allievi,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2000" b="1" i="1" dirty="0" smtClean="0">
                <a:solidFill>
                  <a:srgbClr val="002060"/>
                </a:solidFill>
                <a:latin typeface="Georgia" pitchFamily="18" charset="0"/>
                <a:ea typeface="Calibri" pitchFamily="34" charset="0"/>
                <a:cs typeface="Helvetica"/>
              </a:rPr>
              <a:t>ed uniformarsi alle loro esigenze …)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sz="900" b="1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Immagine 3" descr="10174881_812300812113272_4053846653890368458_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048" y="3861048"/>
            <a:ext cx="3973835" cy="24585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Marcello Pedone\Desktop\Eucl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6632"/>
            <a:ext cx="7344816" cy="6151531"/>
          </a:xfrm>
          <a:prstGeom prst="rect">
            <a:avLst/>
          </a:prstGeom>
          <a:noFill/>
        </p:spPr>
      </p:pic>
      <p:sp>
        <p:nvSpPr>
          <p:cNvPr id="4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La matematica negli istituti professionali. Marcello Pedone 01 dicembre 2017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0" y="0"/>
            <a:ext cx="9144000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sz="16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2800" b="1" i="1" dirty="0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Alcune "Strategie"  e strumenti applicati  negli anni, per coinvolgere gli studenti</a:t>
            </a:r>
            <a:endParaRPr lang="it-IT" sz="16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it-IT" sz="28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Cercare lo scambio intersoggettivo tra studenti e docente in una modalità paritaria di lavoro e di cooperazione, coniugando le competenze del docente con quelli in formazione degli studenti (</a:t>
            </a:r>
            <a:r>
              <a:rPr lang="it-IT" sz="2800" i="1" u="sng" dirty="0" smtClean="0">
                <a:solidFill>
                  <a:srgbClr val="0070C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didattica Laboratoriale</a:t>
            </a:r>
            <a:r>
              <a:rPr lang="it-IT" sz="28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sz="2800" dirty="0" smtClean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it-IT" sz="2800" dirty="0" smtClean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it-IT" sz="2800" dirty="0" smtClean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it-IT" sz="2800" dirty="0" smtClean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sz="2800" dirty="0" smtClean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it-IT" sz="16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it-IT" sz="28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Far acquisire agli studenti conoscenze, metodologie, competenze ed abilità didatticamente misurabili attraverso una didattica laboratoriale</a:t>
            </a:r>
            <a:r>
              <a:rPr lang="it-IT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lang="it-IT" sz="2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6562" name="Picture 2" descr="http://www.bagattivalsecchivaredo.it/foto/grandi/imagescama6vl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780928"/>
            <a:ext cx="3120380" cy="24764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a 3"/>
          <p:cNvGraphicFramePr>
            <a:graphicFrameLocks noGrp="1"/>
          </p:cNvGraphicFramePr>
          <p:nvPr/>
        </p:nvGraphicFramePr>
        <p:xfrm>
          <a:off x="0" y="0"/>
          <a:ext cx="9144000" cy="6857997"/>
        </p:xfrm>
        <a:graphic>
          <a:graphicData uri="http://schemas.openxmlformats.org/drawingml/2006/table">
            <a:tbl>
              <a:tblPr/>
              <a:tblGrid>
                <a:gridCol w="4894606"/>
                <a:gridCol w="786327"/>
                <a:gridCol w="944669"/>
                <a:gridCol w="787402"/>
                <a:gridCol w="786327"/>
                <a:gridCol w="944669"/>
              </a:tblGrid>
              <a:tr h="5570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i="1" u="sng" spc="-5" dirty="0">
                          <a:latin typeface="Arial"/>
                          <a:ea typeface="Calibri"/>
                          <a:cs typeface="Times New Roman"/>
                        </a:rPr>
                        <a:t>MATERIE</a:t>
                      </a:r>
                      <a:endParaRPr lang="it-IT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spc="-5" dirty="0">
                          <a:latin typeface="Arial"/>
                          <a:ea typeface="Calibri"/>
                          <a:cs typeface="Times New Roman"/>
                        </a:rPr>
                        <a:t>1° BIENNIO </a:t>
                      </a:r>
                      <a:endParaRPr lang="it-IT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spc="-5" dirty="0">
                          <a:latin typeface="Arial"/>
                          <a:ea typeface="Calibri"/>
                          <a:cs typeface="Times New Roman"/>
                        </a:rPr>
                        <a:t>1°            2°</a:t>
                      </a:r>
                      <a:endParaRPr lang="it-IT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spc="-5" dirty="0">
                          <a:latin typeface="Arial"/>
                          <a:ea typeface="Calibri"/>
                          <a:cs typeface="Times New Roman"/>
                        </a:rPr>
                        <a:t>2° BIENNIO</a:t>
                      </a:r>
                      <a:endParaRPr lang="it-IT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spc="-5" dirty="0">
                          <a:latin typeface="Arial"/>
                          <a:ea typeface="Calibri"/>
                          <a:cs typeface="Times New Roman"/>
                        </a:rPr>
                        <a:t>         3°           4° </a:t>
                      </a:r>
                      <a:endParaRPr lang="it-IT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spc="-5" dirty="0">
                          <a:latin typeface="Arial"/>
                          <a:ea typeface="Calibri"/>
                          <a:cs typeface="Times New Roman"/>
                        </a:rPr>
                        <a:t>5° Anno</a:t>
                      </a:r>
                      <a:endParaRPr lang="it-IT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</a:tr>
              <a:tr h="2598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 dirty="0">
                          <a:latin typeface="Arial"/>
                          <a:ea typeface="Calibri"/>
                          <a:cs typeface="Times New Roman"/>
                        </a:rPr>
                        <a:t>   Lingua e letteratura italiana </a:t>
                      </a:r>
                      <a:endParaRPr lang="it-IT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4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4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4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4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4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</a:tr>
              <a:tr h="2598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   Storia, cittadinanza e costituzione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2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2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2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2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2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</a:tr>
              <a:tr h="2598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   Lingua inglese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3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3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3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3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3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</a:tr>
              <a:tr h="40228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2000" b="1" spc="-5" dirty="0">
                          <a:solidFill>
                            <a:srgbClr val="FF0000"/>
                          </a:solidFill>
                          <a:latin typeface="Arial"/>
                          <a:ea typeface="Calibri"/>
                          <a:cs typeface="Times New Roman"/>
                        </a:rPr>
                        <a:t>   Matematica </a:t>
                      </a:r>
                      <a:endParaRPr lang="it-IT" sz="2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2000" b="1" spc="-5" dirty="0">
                          <a:solidFill>
                            <a:srgbClr val="FF0000"/>
                          </a:solidFill>
                          <a:latin typeface="Arial"/>
                          <a:ea typeface="Calibri"/>
                          <a:cs typeface="Times New Roman"/>
                        </a:rPr>
                        <a:t>4 </a:t>
                      </a:r>
                      <a:endParaRPr lang="it-IT" sz="2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2000" b="1" spc="-5" dirty="0">
                          <a:solidFill>
                            <a:srgbClr val="FF0000"/>
                          </a:solidFill>
                          <a:latin typeface="Arial"/>
                          <a:ea typeface="Calibri"/>
                          <a:cs typeface="Times New Roman"/>
                        </a:rPr>
                        <a:t>4 </a:t>
                      </a:r>
                      <a:endParaRPr lang="it-IT" sz="2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2000" b="1" spc="-5" dirty="0">
                          <a:solidFill>
                            <a:srgbClr val="FF0000"/>
                          </a:solidFill>
                          <a:latin typeface="Arial"/>
                          <a:ea typeface="Calibri"/>
                          <a:cs typeface="Times New Roman"/>
                        </a:rPr>
                        <a:t>3 </a:t>
                      </a:r>
                      <a:endParaRPr lang="it-IT" sz="2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2000" b="1" spc="-5" dirty="0">
                          <a:solidFill>
                            <a:srgbClr val="FF0000"/>
                          </a:solidFill>
                          <a:latin typeface="Arial"/>
                          <a:ea typeface="Calibri"/>
                          <a:cs typeface="Times New Roman"/>
                        </a:rPr>
                        <a:t>3 </a:t>
                      </a:r>
                      <a:endParaRPr lang="it-IT" sz="2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2000" b="1" spc="-5" dirty="0">
                          <a:solidFill>
                            <a:srgbClr val="FF0000"/>
                          </a:solidFill>
                          <a:latin typeface="Arial"/>
                          <a:ea typeface="Calibri"/>
                          <a:cs typeface="Times New Roman"/>
                        </a:rPr>
                        <a:t>3 </a:t>
                      </a:r>
                      <a:endParaRPr lang="it-IT" sz="2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</a:tr>
              <a:tr h="2747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   Diritto ed economia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2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2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it-IT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it-IT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it-IT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</a:tr>
              <a:tr h="2598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 dirty="0">
                          <a:latin typeface="Arial"/>
                          <a:ea typeface="Calibri"/>
                          <a:cs typeface="Times New Roman"/>
                        </a:rPr>
                        <a:t>   Scienze Integrate (Scienze della Terra e  Biologia) </a:t>
                      </a:r>
                      <a:endParaRPr lang="it-IT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2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2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 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 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 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</a:tr>
              <a:tr h="2598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 dirty="0">
                          <a:latin typeface="Arial"/>
                          <a:ea typeface="Calibri"/>
                          <a:cs typeface="Times New Roman"/>
                        </a:rPr>
                        <a:t>   Scienze motorie e sportive </a:t>
                      </a:r>
                      <a:endParaRPr lang="it-IT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2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2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2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2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2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</a:tr>
              <a:tr h="2598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 dirty="0">
                          <a:latin typeface="Arial"/>
                          <a:ea typeface="Calibri"/>
                          <a:cs typeface="Times New Roman"/>
                        </a:rPr>
                        <a:t>   Religione cattolica o Attività alternative </a:t>
                      </a:r>
                      <a:endParaRPr lang="it-IT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1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1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1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1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1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</a:tr>
              <a:tr h="49680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 dirty="0">
                          <a:latin typeface="Arial"/>
                          <a:ea typeface="Calibri"/>
                          <a:cs typeface="Times New Roman"/>
                        </a:rPr>
                        <a:t>   Scienze Integrate Fisica </a:t>
                      </a:r>
                      <a:endParaRPr lang="it-IT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 dirty="0">
                          <a:latin typeface="Arial"/>
                          <a:ea typeface="Calibri"/>
                          <a:cs typeface="Times New Roman"/>
                        </a:rPr>
                        <a:t>* Laboratorio Fisica e Fisica applicata</a:t>
                      </a:r>
                      <a:endParaRPr lang="it-IT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2 (1*)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  2 (1*)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 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 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 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</a:tr>
              <a:tr h="2598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 dirty="0">
                          <a:latin typeface="Arial"/>
                          <a:ea typeface="Calibri"/>
                          <a:cs typeface="Times New Roman"/>
                        </a:rPr>
                        <a:t>   Scienze Integrate Chimica - * Laboratorio Chimica</a:t>
                      </a:r>
                      <a:endParaRPr lang="it-IT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2 (1*)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 2 (1*)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 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 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 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</a:tr>
              <a:tr h="2747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 dirty="0">
                          <a:latin typeface="Arial"/>
                          <a:ea typeface="Calibri"/>
                          <a:cs typeface="Times New Roman"/>
                        </a:rPr>
                        <a:t>   Tecnologie dell’Informazione e Comunicazione</a:t>
                      </a:r>
                      <a:endParaRPr lang="it-IT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2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2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it-IT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it-IT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it-IT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</a:tr>
              <a:tr h="49680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 dirty="0">
                          <a:latin typeface="Arial"/>
                          <a:ea typeface="Calibri"/>
                          <a:cs typeface="Times New Roman"/>
                        </a:rPr>
                        <a:t>    Tecnologie Tecniche  e Rappresentazioni</a:t>
                      </a:r>
                      <a:endParaRPr lang="it-IT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 dirty="0">
                          <a:latin typeface="Arial"/>
                          <a:ea typeface="Calibri"/>
                          <a:cs typeface="Times New Roman"/>
                        </a:rPr>
                        <a:t>    Grafiche         (Chimica)</a:t>
                      </a:r>
                      <a:endParaRPr lang="it-IT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3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3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 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 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 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</a:tr>
              <a:tr h="733757">
                <a:tc>
                  <a:txBody>
                    <a:bodyPr/>
                    <a:lstStyle/>
                    <a:p>
                      <a:pPr marL="9017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Laboratorio Tecnologico ed Esercitazioni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9017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                   Laboratorio di  Chimica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9017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                   Laboratorio di Microbiologia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800" spc="-5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2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1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800" spc="-5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2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1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800" spc="-5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2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3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800" spc="-5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2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2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800" spc="-5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2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2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</a:tr>
              <a:tr h="496803">
                <a:tc>
                  <a:txBody>
                    <a:bodyPr/>
                    <a:lstStyle/>
                    <a:p>
                      <a:pPr marL="9017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Tecnologie applicate ai materiali e proc. produttivi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9017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               (Processi) Chimica +  * Laboratorio Chimica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it-IT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it-IT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6 (3*)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5 (3*)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5 (3*)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</a:tr>
              <a:tr h="496803">
                <a:tc>
                  <a:txBody>
                    <a:bodyPr/>
                    <a:lstStyle/>
                    <a:p>
                      <a:pPr marL="9017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Tecniche di produzione ed organizzazione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9017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Biologia + * Laboratorio di Microbiologia                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it-IT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it-IT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6 (3*)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5 (3*)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5 (3*)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</a:tr>
              <a:tr h="274731">
                <a:tc>
                  <a:txBody>
                    <a:bodyPr/>
                    <a:lstStyle/>
                    <a:p>
                      <a:pPr marL="9017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spc="-5">
                          <a:latin typeface="Arial"/>
                          <a:ea typeface="Calibri"/>
                          <a:cs typeface="Times New Roman"/>
                        </a:rPr>
                        <a:t>Tecniche di gestione /conduzione macchine e  </a:t>
                      </a:r>
                      <a:r>
                        <a:rPr lang="it-IT" sz="800" b="1" spc="-5">
                          <a:latin typeface="Arial"/>
                          <a:ea typeface="Calibri"/>
                          <a:cs typeface="Times New Roman"/>
                        </a:rPr>
                        <a:t>impianti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it-IT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it-IT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it-IT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latin typeface="Arial"/>
                          <a:ea typeface="Calibri"/>
                          <a:cs typeface="Times New Roman"/>
                        </a:rPr>
                        <a:t>3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>
                          <a:latin typeface="Arial"/>
                          <a:ea typeface="Calibri"/>
                          <a:cs typeface="Times New Roman"/>
                        </a:rPr>
                        <a:t>3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</a:tr>
              <a:tr h="2598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b="1" spc="-5">
                          <a:latin typeface="Arial"/>
                          <a:ea typeface="Calibri"/>
                          <a:cs typeface="Times New Roman"/>
                        </a:rPr>
                        <a:t>                                 Totale ore settimanali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b="1" spc="-5">
                          <a:latin typeface="Arial"/>
                          <a:ea typeface="Calibri"/>
                          <a:cs typeface="Times New Roman"/>
                        </a:rPr>
                        <a:t>32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b="1" spc="-5">
                          <a:latin typeface="Arial"/>
                          <a:ea typeface="Calibri"/>
                          <a:cs typeface="Times New Roman"/>
                        </a:rPr>
                        <a:t>32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b="1" spc="-5">
                          <a:latin typeface="Arial"/>
                          <a:ea typeface="Calibri"/>
                          <a:cs typeface="Times New Roman"/>
                        </a:rPr>
                        <a:t>32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b="1" spc="-5">
                          <a:latin typeface="Arial"/>
                          <a:ea typeface="Calibri"/>
                          <a:cs typeface="Times New Roman"/>
                        </a:rPr>
                        <a:t>32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b="1" spc="-5">
                          <a:latin typeface="Arial"/>
                          <a:ea typeface="Calibri"/>
                          <a:cs typeface="Times New Roman"/>
                        </a:rPr>
                        <a:t>32 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C4E9"/>
                    </a:solidFill>
                  </a:tcPr>
                </a:tc>
              </a:tr>
              <a:tr h="2747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b="1" spc="-5">
                          <a:latin typeface="Arial"/>
                          <a:ea typeface="Calibri"/>
                          <a:cs typeface="Times New Roman"/>
                        </a:rPr>
                        <a:t>3^ Area Professionalizzante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5C4E9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/>
                      <a:endParaRPr lang="it-IT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5C4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b="1" spc="-5">
                          <a:latin typeface="Arial"/>
                          <a:ea typeface="Calibri"/>
                          <a:cs typeface="Times New Roman"/>
                        </a:rPr>
                        <a:t>4</a:t>
                      </a:r>
                      <a:endParaRPr lang="it-IT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5C4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b="1" spc="-5" dirty="0">
                          <a:latin typeface="Arial"/>
                          <a:ea typeface="Calibri"/>
                          <a:cs typeface="Times New Roman"/>
                        </a:rPr>
                        <a:t>4</a:t>
                      </a:r>
                      <a:endParaRPr lang="it-IT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990" marR="6990" marT="6990" marB="699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A5C4E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0" y="-96588"/>
            <a:ext cx="9144000" cy="646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Lezione "</a:t>
            </a:r>
            <a:r>
              <a:rPr kumimoji="0" lang="it-IT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partecipata</a:t>
            </a: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" e "</a:t>
            </a:r>
            <a:r>
              <a:rPr kumimoji="0" lang="it-IT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interattiva</a:t>
            </a: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"</a:t>
            </a:r>
            <a:endParaRPr kumimoji="0" lang="it-IT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Costruzione di </a:t>
            </a:r>
            <a:r>
              <a:rPr kumimoji="0" lang="it-IT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Test interattivi</a:t>
            </a: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sui vari argomenti, che possono svolgere anche da casa.</a:t>
            </a:r>
            <a:endParaRPr kumimoji="0" lang="it-IT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Dedicare una parte dell'ora di matematica  alle "</a:t>
            </a:r>
            <a:r>
              <a:rPr kumimoji="0" lang="it-IT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riflessioni</a:t>
            </a: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" e "</a:t>
            </a:r>
            <a:r>
              <a:rPr kumimoji="0" lang="it-IT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commenti</a:t>
            </a: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" degli studenti</a:t>
            </a:r>
            <a:endParaRPr kumimoji="0" lang="it-IT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Porre problemi  tratti dalla </a:t>
            </a:r>
            <a:r>
              <a:rPr kumimoji="0" lang="it-IT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realtà</a:t>
            </a:r>
            <a:r>
              <a:rPr kumimoji="0" lang="it-IT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quotidiana o collegati con le altre discipline</a:t>
            </a:r>
            <a:endParaRPr kumimoji="0" lang="it-IT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Cercare dei </a:t>
            </a:r>
            <a:r>
              <a:rPr kumimoji="0" lang="it-IT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giochi </a:t>
            </a:r>
            <a:r>
              <a:rPr kumimoji="0" lang="it-IT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matematici attinenti agli argomenti che si stanno trattando.</a:t>
            </a:r>
            <a:endParaRPr kumimoji="0" lang="it-IT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Schematizzare attraverso mappe concettuali le varie lezioni,  anche con l'aiuto della LIM.</a:t>
            </a:r>
            <a:endParaRPr kumimoji="0" lang="it-IT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Creare delle semplici </a:t>
            </a:r>
            <a:r>
              <a:rPr kumimoji="0" lang="it-IT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Video-Lezioni</a:t>
            </a:r>
            <a:r>
              <a:rPr kumimoji="0" lang="it-IT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sui vari argomenti, visibili anche da casa.</a:t>
            </a:r>
            <a:endParaRPr kumimoji="0" lang="it-IT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Lavorare con software didattici di matematica</a:t>
            </a:r>
            <a:endParaRPr kumimoji="0" lang="it-IT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Costruire figure geometriche con </a:t>
            </a:r>
            <a:r>
              <a:rPr kumimoji="0" lang="it-IT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GeoGebra</a:t>
            </a:r>
            <a:endParaRPr kumimoji="0" lang="it-IT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Costruire delle "</a:t>
            </a:r>
            <a:r>
              <a:rPr kumimoji="0" lang="it-IT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app</a:t>
            </a: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"come supporto allo studio</a:t>
            </a:r>
            <a:endParaRPr kumimoji="0" lang="it-IT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Dettare appunti  e organizzare  gli argomenti per lo studio</a:t>
            </a:r>
            <a:endParaRPr kumimoji="0" lang="it-IT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Far lavorare in coppia o in gruppo gli alunni</a:t>
            </a:r>
            <a:endParaRPr kumimoji="0" lang="it-IT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it-IT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Snocciolare</a:t>
            </a: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” le nozioni principali</a:t>
            </a:r>
            <a:endParaRPr kumimoji="0" lang="it-IT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Usare un linguaggio semplice ma pertinente </a:t>
            </a:r>
            <a:endParaRPr kumimoji="0" lang="it-IT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Fare collegamenti con quanto i ragazzi studiano nelle altre materie tecniche-professionali</a:t>
            </a:r>
            <a:endParaRPr kumimoji="0" lang="it-IT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Ritornare più di una volta sui concetti per migliorare la loro comprensione ed acquisizione</a:t>
            </a:r>
            <a:endParaRPr kumimoji="0" lang="it-IT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Spiegare il significato di cosa voglia dire imparare la matematica</a:t>
            </a:r>
            <a:endParaRPr kumimoji="0" lang="it-IT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Chiarire a cosa può servire la matematica nella vita</a:t>
            </a:r>
            <a:endParaRPr kumimoji="0" lang="it-IT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Non limitarsi  all’esposizione “impersonale” degli argomenti</a:t>
            </a:r>
            <a:endParaRPr kumimoji="0" lang="it-IT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Rispondere sempre alle domande del </a:t>
            </a:r>
            <a:r>
              <a:rPr kumimoji="0" lang="it-IT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tipo </a:t>
            </a:r>
            <a:r>
              <a:rPr kumimoji="0" lang="it-IT" b="0" i="0" u="sng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it-IT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it-IT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"</a:t>
            </a:r>
            <a:r>
              <a:rPr kumimoji="0" lang="it-IT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 cosa serve nella mia professione futura , saper risolvere le equazioni di secondo grado?”</a:t>
            </a:r>
            <a:endParaRPr kumimoji="0" lang="it-IT" b="1" i="0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Dare agli studenti gli strumenti per vivere nel mondo come una persona consapevole e responsabile, critica e partecipe. </a:t>
            </a:r>
            <a:endParaRPr kumimoji="0" lang="it-IT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arcello Pedone\Desktop\Matemati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0"/>
            <a:ext cx="5976664" cy="5976664"/>
          </a:xfrm>
          <a:prstGeom prst="rect">
            <a:avLst/>
          </a:prstGeom>
          <a:noFill/>
        </p:spPr>
      </p:pic>
      <p:sp>
        <p:nvSpPr>
          <p:cNvPr id="4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La matematica negli istituti professionali. Marcello Pedone 01 dicembre 2017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574952"/>
            <a:ext cx="9036496" cy="7432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</a:pP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Calibri" pitchFamily="34" charset="0"/>
                <a:cs typeface="Helvetica"/>
              </a:rPr>
              <a:t> Non seguire rigidamente un unico criterio didattico. Osservare di continuo gli allievi, ed uniformarsi alle loro esigenze …</a:t>
            </a:r>
            <a:endParaRPr kumimoji="0" lang="it-IT" sz="11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lvl="0" indent="-5143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romanUcPeriod"/>
            </a:pP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Calibri" pitchFamily="34" charset="0"/>
                <a:cs typeface="Helvetica"/>
              </a:rPr>
              <a:t>Non dimenticare che l</a:t>
            </a: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Helvetica"/>
              </a:rPr>
              <a:t>’</a:t>
            </a: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Calibri" pitchFamily="34" charset="0"/>
                <a:cs typeface="Helvetica"/>
              </a:rPr>
              <a:t>origine delle matematiche deve essere ricercato nella realt</a:t>
            </a: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Helvetica"/>
              </a:rPr>
              <a:t>à</a:t>
            </a: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Calibri" pitchFamily="34" charset="0"/>
                <a:cs typeface="Helvetica"/>
              </a:rPr>
              <a:t> concreta; ed aver sempre presenti le grandi linee della loro evoluzione storica</a:t>
            </a:r>
            <a:r>
              <a:rPr lang="it-IT" sz="2000" b="1" i="1" dirty="0" smtClean="0">
                <a:solidFill>
                  <a:srgbClr val="002060"/>
                </a:solidFill>
                <a:latin typeface="Georgia" pitchFamily="18" charset="0"/>
                <a:ea typeface="Calibri" pitchFamily="34" charset="0"/>
                <a:cs typeface="Helvetica"/>
              </a:rPr>
              <a:t> …</a:t>
            </a:r>
            <a:endParaRPr kumimoji="0" lang="it-IT" sz="11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lvl="0" indent="-5143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romanUcPeriod"/>
            </a:pP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Calibri" pitchFamily="34" charset="0"/>
                <a:cs typeface="Helvetica"/>
              </a:rPr>
              <a:t> Non distruggere la loro unit</a:t>
            </a: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Helvetica"/>
              </a:rPr>
              <a:t>à</a:t>
            </a: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Calibri" pitchFamily="34" charset="0"/>
                <a:cs typeface="Helvetica"/>
              </a:rPr>
              <a:t> e i loro rapporti con il mondo fisico e sociale</a:t>
            </a:r>
            <a:r>
              <a:rPr lang="it-IT" sz="2000" b="1" i="1" dirty="0" smtClean="0">
                <a:solidFill>
                  <a:srgbClr val="002060"/>
                </a:solidFill>
                <a:latin typeface="Georgia" pitchFamily="18" charset="0"/>
                <a:ea typeface="Calibri" pitchFamily="34" charset="0"/>
                <a:cs typeface="Helvetica"/>
              </a:rPr>
              <a:t> </a:t>
            </a:r>
            <a:endParaRPr kumimoji="0" lang="it-IT" sz="11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lvl="0" indent="-5143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romanUcPeriod"/>
            </a:pP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Calibri" pitchFamily="34" charset="0"/>
                <a:cs typeface="Helvetica"/>
              </a:rPr>
              <a:t> Graduare accuratamente il successivo procedere Verso la pura astrazione</a:t>
            </a:r>
            <a:r>
              <a:rPr lang="it-IT" sz="2000" b="1" i="1" dirty="0" smtClean="0">
                <a:solidFill>
                  <a:srgbClr val="002060"/>
                </a:solidFill>
                <a:latin typeface="Georgia" pitchFamily="18" charset="0"/>
                <a:ea typeface="Calibri" pitchFamily="34" charset="0"/>
                <a:cs typeface="Helvetica"/>
              </a:rPr>
              <a:t> </a:t>
            </a:r>
            <a:endParaRPr kumimoji="0" lang="it-IT" sz="11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lvl="0" indent="-5143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romanUcPeriod"/>
            </a:pP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Calibri" pitchFamily="34" charset="0"/>
                <a:cs typeface="Helvetica"/>
              </a:rPr>
              <a:t>Insegnare guidando l</a:t>
            </a: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Helvetica"/>
              </a:rPr>
              <a:t>’</a:t>
            </a: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Calibri" pitchFamily="34" charset="0"/>
                <a:cs typeface="Helvetica"/>
              </a:rPr>
              <a:t>attivit</a:t>
            </a: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Helvetica"/>
              </a:rPr>
              <a:t>à</a:t>
            </a: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Calibri" pitchFamily="34" charset="0"/>
                <a:cs typeface="Helvetica"/>
              </a:rPr>
              <a:t> creatrice dell</a:t>
            </a: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Helvetica"/>
              </a:rPr>
              <a:t>’</a:t>
            </a: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Calibri" pitchFamily="34" charset="0"/>
                <a:cs typeface="Helvetica"/>
              </a:rPr>
              <a:t>alliev0 e il suo spirito di scoperta</a:t>
            </a:r>
            <a:r>
              <a:rPr lang="it-IT" sz="2000" b="1" i="1" dirty="0" smtClean="0">
                <a:solidFill>
                  <a:srgbClr val="C00000"/>
                </a:solidFill>
                <a:latin typeface="Georgia" pitchFamily="18" charset="0"/>
                <a:ea typeface="Calibri" pitchFamily="34" charset="0"/>
                <a:cs typeface="Helvetica"/>
              </a:rPr>
              <a:t> </a:t>
            </a:r>
            <a:endParaRPr kumimoji="0" lang="it-IT" sz="11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lvl="0" indent="-5143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romanUcPeriod"/>
            </a:pP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Calibri" pitchFamily="34" charset="0"/>
                <a:cs typeface="Helvetica"/>
              </a:rPr>
              <a:t>Far nascere quell</a:t>
            </a: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Helvetica"/>
              </a:rPr>
              <a:t>’</a:t>
            </a: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Calibri" pitchFamily="34" charset="0"/>
                <a:cs typeface="Helvetica"/>
              </a:rPr>
              <a:t>attivit</a:t>
            </a: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Helvetica"/>
              </a:rPr>
              <a:t>à</a:t>
            </a: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Calibri" pitchFamily="34" charset="0"/>
                <a:cs typeface="Helvetica"/>
              </a:rPr>
              <a:t> suscitando un interesse diretto e funzionale per l</a:t>
            </a: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Helvetica"/>
              </a:rPr>
              <a:t>’</a:t>
            </a: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Calibri" pitchFamily="34" charset="0"/>
                <a:cs typeface="Helvetica"/>
              </a:rPr>
              <a:t>oggetto che e argomento di indagine</a:t>
            </a:r>
            <a:r>
              <a:rPr lang="it-IT" sz="2000" b="1" i="1" dirty="0" smtClean="0">
                <a:solidFill>
                  <a:srgbClr val="002060"/>
                </a:solidFill>
                <a:latin typeface="Georgia" pitchFamily="18" charset="0"/>
                <a:ea typeface="Calibri" pitchFamily="34" charset="0"/>
                <a:cs typeface="Helvetica"/>
              </a:rPr>
              <a:t> …</a:t>
            </a:r>
            <a:endParaRPr kumimoji="0" lang="it-IT" sz="11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lvl="0" indent="-5143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romanUcPeriod"/>
            </a:pP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Calibri" pitchFamily="34" charset="0"/>
                <a:cs typeface="Helvetica"/>
              </a:rPr>
              <a:t>Stimolare, per quanto possibile, la facolt</a:t>
            </a: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Helvetica"/>
              </a:rPr>
              <a:t>à</a:t>
            </a: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Calibri" pitchFamily="34" charset="0"/>
                <a:cs typeface="Helvetica"/>
              </a:rPr>
              <a:t> di auto-correzione dell</a:t>
            </a: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Helvetica"/>
              </a:rPr>
              <a:t>’</a:t>
            </a: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Calibri" pitchFamily="34" charset="0"/>
                <a:cs typeface="Helvetica"/>
              </a:rPr>
              <a:t>allievo.</a:t>
            </a:r>
            <a:r>
              <a:rPr lang="it-IT" sz="2000" b="1" i="1" dirty="0" smtClean="0">
                <a:solidFill>
                  <a:srgbClr val="002060"/>
                </a:solidFill>
                <a:latin typeface="Georgia" pitchFamily="18" charset="0"/>
                <a:ea typeface="Calibri" pitchFamily="34" charset="0"/>
                <a:cs typeface="Helvetica"/>
              </a:rPr>
              <a:t> </a:t>
            </a:r>
            <a:endParaRPr kumimoji="0" lang="it-IT" sz="11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lvl="0" indent="-5143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romanUcPeriod"/>
            </a:pPr>
            <a:r>
              <a:rPr lang="it-IT" sz="2000" b="1" i="1" dirty="0" smtClean="0">
                <a:solidFill>
                  <a:srgbClr val="002060"/>
                </a:solidFill>
                <a:latin typeface="Georgia" pitchFamily="18" charset="0"/>
                <a:ea typeface="Calibri" pitchFamily="34" charset="0"/>
                <a:cs typeface="Helvetica"/>
              </a:rPr>
              <a:t> </a:t>
            </a: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Helvetica"/>
              </a:rPr>
              <a:t>Aspettare che l</a:t>
            </a: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Helvetica"/>
              </a:rPr>
              <a:t>’</a:t>
            </a: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Helvetica"/>
              </a:rPr>
              <a:t>allievo abbia raggiunto un'adeguata sicurezza nella</a:t>
            </a: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Helvetica"/>
              </a:rPr>
              <a:t> </a:t>
            </a: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Helvetica"/>
              </a:rPr>
              <a:t>risoluzione dei problemi prima di indicargli l</a:t>
            </a: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Helvetica"/>
              </a:rPr>
              <a:t>’</a:t>
            </a: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Helvetica"/>
              </a:rPr>
              <a:t>uso dei procedimenti formali meccanici</a:t>
            </a:r>
            <a:r>
              <a:rPr lang="it-IT" sz="2000" b="1" i="1" dirty="0" smtClean="0">
                <a:solidFill>
                  <a:srgbClr val="FF0000"/>
                </a:solidFill>
                <a:latin typeface="Georgia" pitchFamily="18" charset="0"/>
                <a:ea typeface="Calibri" pitchFamily="34" charset="0"/>
                <a:cs typeface="Helvetica"/>
              </a:rPr>
              <a:t> …</a:t>
            </a:r>
            <a:endParaRPr kumimoji="0" lang="it-IT" sz="11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lvl="0" indent="-51435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romanUcPeriod"/>
            </a:pP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Calibri" pitchFamily="34" charset="0"/>
                <a:cs typeface="Helvetica"/>
              </a:rPr>
              <a:t>Sorvegliare che l</a:t>
            </a: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Helvetica"/>
              </a:rPr>
              <a:t>’</a:t>
            </a: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Calibri" pitchFamily="34" charset="0"/>
                <a:cs typeface="Helvetica"/>
              </a:rPr>
              <a:t>allievo si esprima in modo da tradurre fedelmente il suo pensiero</a:t>
            </a:r>
            <a:r>
              <a:rPr lang="it-IT" sz="2000" b="1" i="1" dirty="0" smtClean="0">
                <a:solidFill>
                  <a:srgbClr val="002060"/>
                </a:solidFill>
                <a:latin typeface="Georgia" pitchFamily="18" charset="0"/>
                <a:ea typeface="Calibri" pitchFamily="34" charset="0"/>
                <a:cs typeface="Helvetica"/>
              </a:rPr>
              <a:t> …</a:t>
            </a:r>
            <a:endParaRPr kumimoji="0" lang="it-IT" sz="11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</a:pP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Calibri" pitchFamily="34" charset="0"/>
                <a:cs typeface="Helvetica"/>
              </a:rPr>
              <a:t>Cercare di procurare ad ogni allievo qualche successo, per evitare che si scoraggi</a:t>
            </a:r>
            <a:r>
              <a:rPr kumimoji="0" lang="it-IT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Calibri" pitchFamily="34" charset="0"/>
                <a:cs typeface="Helvetica"/>
              </a:rPr>
              <a:t>.</a:t>
            </a:r>
            <a:endParaRPr kumimoji="0" lang="it-IT" sz="28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0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0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Marcello Pedone\Desktop\GIF\Angoli esterni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8704111" cy="5713574"/>
          </a:xfrm>
          <a:prstGeom prst="rect">
            <a:avLst/>
          </a:prstGeom>
          <a:noFill/>
        </p:spPr>
      </p:pic>
      <p:sp>
        <p:nvSpPr>
          <p:cNvPr id="4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La matematica negli istituti professionali. Marcello Pedone 01 dicembre 2017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Marcello Pedone\Desktop\GIF\Angoli Interni 10 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67800" cy="6005007"/>
          </a:xfrm>
          <a:prstGeom prst="rect">
            <a:avLst/>
          </a:prstGeom>
          <a:noFill/>
        </p:spPr>
      </p:pic>
      <p:sp>
        <p:nvSpPr>
          <p:cNvPr id="4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La matematica negli istituti professionali. Marcello Pedone 01 dicembre 2017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La matematica negli istituti professionali. Marcello Pedone 01 dicembre 2017</a:t>
            </a:r>
            <a:endParaRPr lang="it-IT" dirty="0"/>
          </a:p>
        </p:txBody>
      </p:sp>
      <p:pic>
        <p:nvPicPr>
          <p:cNvPr id="16386" name="Picture 2" descr="C:\Users\Marcello Pedone\Desktop\GIF\Equivalenza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8214768" cy="61901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Marcello Pedone\Desktop\GIF\Gaus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8964488" cy="5794295"/>
          </a:xfrm>
          <a:prstGeom prst="rect">
            <a:avLst/>
          </a:prstGeom>
          <a:noFill/>
        </p:spPr>
      </p:pic>
      <p:sp>
        <p:nvSpPr>
          <p:cNvPr id="4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La matematica negli istituti professionali. Marcello Pedone 01 dicembre 2017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Marcello Pedone\Desktop\GIF\Funzioni goniometriche 1000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036496" cy="5855135"/>
          </a:xfrm>
          <a:prstGeom prst="rect">
            <a:avLst/>
          </a:prstGeom>
          <a:noFill/>
        </p:spPr>
      </p:pic>
      <p:sp>
        <p:nvSpPr>
          <p:cNvPr id="4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La matematica negli istituti professionali. Marcello Pedone 01 dicembre 2017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Marcello Pedone\Desktop\GIF\Sistemi lineari con tre equazioni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56984" cy="5724808"/>
          </a:xfrm>
          <a:prstGeom prst="rect">
            <a:avLst/>
          </a:prstGeom>
          <a:noFill/>
        </p:spPr>
      </p:pic>
      <p:sp>
        <p:nvSpPr>
          <p:cNvPr id="4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La matematica negli istituti professionali. Marcello Pedone 01 dicembre 2017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Marcello Pedone\Desktop\GIF\Punti notevoli di un triangolo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002326"/>
          </a:xfrm>
          <a:prstGeom prst="rect">
            <a:avLst/>
          </a:prstGeom>
          <a:noFill/>
        </p:spPr>
      </p:pic>
      <p:sp>
        <p:nvSpPr>
          <p:cNvPr id="4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La matematica negli istituti professionali. Marcello Pedone 01 dicembre 2017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107504" y="2708920"/>
            <a:ext cx="8928992" cy="43204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107504" y="-16956"/>
            <a:ext cx="8928992" cy="5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Al termine del quinquennio</a:t>
            </a:r>
            <a:endParaRPr kumimoji="0" lang="it-IT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La figura del </a:t>
            </a:r>
            <a:r>
              <a:rPr kumimoji="0" lang="it-IT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Tecnico per  le Produzioni Chimiche, 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al termine del percorso di studi, è in grado di: </a:t>
            </a:r>
            <a:endParaRPr kumimoji="0" lang="it-IT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600" b="1" i="1" u="none" strike="noStrike" cap="none" normalizeH="0" baseline="0" dirty="0" smtClean="0">
                <a:ln>
                  <a:noFill/>
                </a:ln>
                <a:solidFill>
                  <a:srgbClr val="E2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O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perare</a:t>
            </a: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nel settore delle analisi cliniche, dell’ agroalimentare e del risanamento ambientale; </a:t>
            </a: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rgbClr val="E2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ontrollare i processi  di</a:t>
            </a:r>
            <a:r>
              <a:rPr kumimoji="0" lang="it-IT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produzione  di  alimenti  (</a:t>
            </a:r>
            <a:r>
              <a:rPr kumimoji="0" lang="it-IT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vinificazione, panificazione,  produzioni  casearie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); </a:t>
            </a: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rgbClr val="E2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O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perare nella</a:t>
            </a:r>
            <a:r>
              <a:rPr kumimoji="0" lang="it-IT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produzione  di  microorganismi  e di</a:t>
            </a:r>
            <a:r>
              <a:rPr kumimoji="0" lang="it-IT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enzimi ad uso ambientale ed industriale; </a:t>
            </a: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rgbClr val="E2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nnovare e valorizzare le produzioni tradizionali del territorio; </a:t>
            </a: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rgbClr val="E2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elezionare,  utilizzare  e  applicare tecniche analitiche, chimiche e microbiologiche nel controllo  di qualità delle fasi della produzione; </a:t>
            </a: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rgbClr val="E2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A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pplicare le norme in materia di</a:t>
            </a: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it-IT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sicurezza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e</a:t>
            </a:r>
            <a:r>
              <a:rPr kumimoji="0" lang="it-IT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salubrità</a:t>
            </a: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degli ambienti di lavoro e di</a:t>
            </a: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it-IT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manutenzione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della</a:t>
            </a: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it-IT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strumentazione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tecnica; </a:t>
            </a: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rgbClr val="E2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rogrammare  e  organizzare  lo</a:t>
            </a: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it-IT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smaltimento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di scorie biologiche; </a:t>
            </a: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rgbClr val="E2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U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tilizzare  gli</a:t>
            </a: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it-IT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strumenti informatici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e  i </a:t>
            </a:r>
            <a:r>
              <a:rPr kumimoji="0" lang="it-IT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software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per il controllo della filiera produttiva; </a:t>
            </a: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rgbClr val="E2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ntervenire a supporto della</a:t>
            </a: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it-IT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commercializzazione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dei prodotti;</a:t>
            </a:r>
            <a:endParaRPr kumimoji="0" lang="it-IT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Il Tecnico per  le Produzioni Chimiche, 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può assumere le seguenti  mansioni:  </a:t>
            </a:r>
            <a:endParaRPr kumimoji="0" lang="it-IT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Tecnico analista all’interno di </a:t>
            </a: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rgbClr val="E2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L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aboratori di analisi cliniche chimico-biologiche e di ricerca, </a:t>
            </a:r>
            <a:r>
              <a:rPr kumimoji="0" lang="it-IT" sz="1200" b="1" i="0" u="none" strike="noStrike" cap="none" normalizeH="0" baseline="0" dirty="0" smtClean="0">
                <a:ln>
                  <a:noFill/>
                </a:ln>
                <a:solidFill>
                  <a:srgbClr val="E2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A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ziende attive nelle produzioni agroalimentari; </a:t>
            </a: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rgbClr val="E2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A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ziende dei settori Industriali chimico e biotecnologico; </a:t>
            </a: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rgbClr val="E2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A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ziende impegnate in attività di monitoraggio e risanamento ambientale.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Il Tecnico per  le Produzioni Chimiche 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può proseguire gli studi con l’accesso a qualsiasi facoltà universitaria o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specializzazione ITS</a:t>
            </a:r>
            <a:endParaRPr kumimoji="0" lang="it-IT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600" b="1" i="0" u="none" strike="noStrike" cap="none" normalizeH="0" baseline="0" dirty="0" smtClean="0">
              <a:ln>
                <a:noFill/>
              </a:ln>
              <a:solidFill>
                <a:srgbClr val="CC061D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600" b="1" i="0" u="none" strike="noStrike" cap="none" normalizeH="0" baseline="0" dirty="0" smtClean="0">
                <a:ln>
                  <a:noFill/>
                </a:ln>
                <a:solidFill>
                  <a:srgbClr val="CC061D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QUALIFICA REGIONALE TRIENNALE</a:t>
            </a: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it-IT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(Delibera GR/32 del 21/01/2011 - percorsi triennali di IFP in regime di sussidiarietà integrata)</a:t>
            </a:r>
            <a:endParaRPr kumimoji="0" lang="it-IT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L’Operatore delle produzioni chimiche 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(figura 3 della tabella di corrispondenza) ha competenze, conoscenze e abilità relative al ciclo produttivo, al controllo e alla supervisione di impianti e macchinari per la lavorazione di prodotti chimici; all’applicazione delle normative sulla tutela dell'ambiente e della salute e sicurezza degli addetti, degli utenti e dei consumatori, alle procedure, di controllo nelle industrie chimiche, agroalimentari, farmaceutiche, cosmetiche. </a:t>
            </a:r>
            <a:endParaRPr kumimoji="0" lang="it-IT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1" i="0" u="none" strike="noStrike" cap="none" normalizeH="0" baseline="0" dirty="0" smtClean="0">
                <a:ln>
                  <a:noFill/>
                </a:ln>
                <a:solidFill>
                  <a:srgbClr val="CC061D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SBOCCHI PROFESSIONALI </a:t>
            </a:r>
            <a:endParaRPr kumimoji="0" lang="it-IT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Il Tecnico per  le Produzioni Chimiche </a:t>
            </a:r>
            <a:r>
              <a:rPr kumimoji="0" lang="it-IT" sz="1200" b="1" i="0" u="none" strike="noStrike" cap="none" normalizeH="0" baseline="0" dirty="0" smtClean="0">
                <a:ln>
                  <a:noFill/>
                </a:ln>
                <a:solidFill>
                  <a:srgbClr val="C75F09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può assumere  mansioni di tecnico analista all’interno di:</a:t>
            </a:r>
            <a:endParaRPr kumimoji="0" lang="it-IT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rgbClr val="E2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L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aboratori di analisi cliniche chimico-biologiche e di ricerca;</a:t>
            </a:r>
            <a:endParaRPr kumimoji="0" lang="it-IT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1" i="0" u="none" strike="noStrike" cap="none" normalizeH="0" baseline="0" dirty="0" smtClean="0">
                <a:ln>
                  <a:noFill/>
                </a:ln>
                <a:solidFill>
                  <a:srgbClr val="E2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A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ziende attive nelle produzioni agroalimentari;</a:t>
            </a:r>
            <a:endParaRPr kumimoji="0" lang="it-IT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rgbClr val="E2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A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ziende operanti nei settori Industriali chimico e biotecnologico;</a:t>
            </a:r>
            <a:endParaRPr kumimoji="0" lang="it-IT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1" i="1" u="none" strike="noStrike" cap="none" normalizeH="0" baseline="0" dirty="0" smtClean="0">
                <a:ln>
                  <a:noFill/>
                </a:ln>
                <a:solidFill>
                  <a:srgbClr val="E2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A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ziende impegnate in attività di monitoraggio e risanamento ambientale.</a:t>
            </a:r>
            <a:endParaRPr kumimoji="0" lang="it-IT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La matematica negli istituti professionali. Marcello Pedone 01 dicembre 2017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Marcello Pedone\Desktop\GIF\Quadrato di un binomio1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910324"/>
          </a:xfrm>
          <a:prstGeom prst="rect">
            <a:avLst/>
          </a:prstGeom>
          <a:noFill/>
        </p:spPr>
      </p:pic>
      <p:sp>
        <p:nvSpPr>
          <p:cNvPr id="4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La matematica negli istituti professionali. Marcello Pedone 01 dicembre 2017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Marcello Pedone\Desktop\Progetto giochi\Poligoni inscritti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910323"/>
          </a:xfrm>
          <a:prstGeom prst="rect">
            <a:avLst/>
          </a:prstGeom>
          <a:noFill/>
        </p:spPr>
      </p:pic>
      <p:sp>
        <p:nvSpPr>
          <p:cNvPr id="4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La matematica negli istituti professionali. Marcello Pedone 01 dicembre 2017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Marcello Pedone\Desktop\Progetto giochi\Esponenziale e Logaritmo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002326"/>
          </a:xfrm>
          <a:prstGeom prst="rect">
            <a:avLst/>
          </a:prstGeom>
          <a:noFill/>
        </p:spPr>
      </p:pic>
      <p:sp>
        <p:nvSpPr>
          <p:cNvPr id="4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La matematica negli istituti professionali. Marcello Pedone 01 dicembre 2017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Marcello Pedone\Desktop\Progetto giochi\Flessi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002327"/>
          </a:xfrm>
          <a:prstGeom prst="rect">
            <a:avLst/>
          </a:prstGeom>
          <a:noFill/>
        </p:spPr>
      </p:pic>
      <p:sp>
        <p:nvSpPr>
          <p:cNvPr id="4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La matematica negli istituti professionali. Marcello Pedone 01 dicembre 2017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ages.treccani.it/enc/media/share/images/orig/system/galleries/Iconografico/Esercizio/1310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86250" cy="3400426"/>
          </a:xfrm>
          <a:prstGeom prst="rect">
            <a:avLst/>
          </a:prstGeom>
          <a:noFill/>
        </p:spPr>
      </p:pic>
      <p:sp>
        <p:nvSpPr>
          <p:cNvPr id="3" name="Rettangolo 2"/>
          <p:cNvSpPr/>
          <p:nvPr/>
        </p:nvSpPr>
        <p:spPr>
          <a:xfrm>
            <a:off x="4211960" y="0"/>
            <a:ext cx="493204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it-IT" sz="3600" b="1" i="1" dirty="0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è  </a:t>
            </a:r>
            <a:r>
              <a:rPr lang="it-IT" sz="3600" b="1" i="1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importante che gli studenti sappiano i prodotti notevoli,  sappiano scomporre un polinomio</a:t>
            </a:r>
            <a:r>
              <a:rPr lang="it-IT" sz="3600" b="1" i="1" dirty="0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it-IT" sz="3600" b="1" i="1" dirty="0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è </a:t>
            </a:r>
            <a:r>
              <a:rPr lang="it-IT" sz="3600" b="1" i="1" dirty="0" smtClean="0">
                <a:solidFill>
                  <a:srgbClr val="0070C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importante </a:t>
            </a:r>
            <a:r>
              <a:rPr lang="it-IT" sz="3600" b="1" i="1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sapere che</a:t>
            </a:r>
            <a:r>
              <a:rPr lang="it-IT" sz="3600" b="1" i="1" dirty="0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con la matematica si impara un metodo di lavoro, di impostazione e di risoluzione di problemi.</a:t>
            </a:r>
            <a:endParaRPr lang="it-IT" sz="3600" dirty="0"/>
          </a:p>
        </p:txBody>
      </p:sp>
      <p:pic>
        <p:nvPicPr>
          <p:cNvPr id="3076" name="Picture 4" descr="http://splashscuola.altervista.org/immagini02/risol_problem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01008"/>
            <a:ext cx="2857500" cy="2143125"/>
          </a:xfrm>
          <a:prstGeom prst="rect">
            <a:avLst/>
          </a:prstGeom>
          <a:noFill/>
        </p:spPr>
      </p:pic>
      <p:sp>
        <p:nvSpPr>
          <p:cNvPr id="6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La matematica negli istituti professionali. Marcello Pedone 01 dicembre 2017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arcello Pedone\Desktop\Numeri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590" y="620688"/>
            <a:ext cx="8938410" cy="5522987"/>
          </a:xfrm>
          <a:prstGeom prst="rect">
            <a:avLst/>
          </a:prstGeom>
          <a:noFill/>
        </p:spPr>
      </p:pic>
      <p:sp>
        <p:nvSpPr>
          <p:cNvPr id="4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La matematica negli istituti professionali. Marcello Pedone 01 dicembre 2017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Marcello Pedone\Desktop\segmentipn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-1"/>
            <a:ext cx="5988571" cy="6235693"/>
          </a:xfrm>
          <a:prstGeom prst="rect">
            <a:avLst/>
          </a:prstGeom>
          <a:noFill/>
        </p:spPr>
      </p:pic>
      <p:sp>
        <p:nvSpPr>
          <p:cNvPr id="4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La matematica negli istituti professionali. Marcello Pedone 01 dicembre 2017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Marcello Pedone\Desktop\Cubo-Sfer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623" y="908720"/>
            <a:ext cx="8755727" cy="3967665"/>
          </a:xfrm>
          <a:prstGeom prst="rect">
            <a:avLst/>
          </a:prstGeom>
          <a:noFill/>
        </p:spPr>
      </p:pic>
      <p:sp>
        <p:nvSpPr>
          <p:cNvPr id="4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La matematica negli istituti professionali. Marcello Pedone 01 dicembre 2017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La matematica negli istituti professionali. Marcello Pedone 28 0ttobre 2016 </a:t>
            </a:r>
            <a:endParaRPr lang="it-IT"/>
          </a:p>
        </p:txBody>
      </p:sp>
      <p:pic>
        <p:nvPicPr>
          <p:cNvPr id="4098" name="Picture 2" descr="C:\Users\Marcello Pedone\Desktop\Appartament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7740352" cy="6678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Marcello Pedone\Desktop\Fatturat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876462" cy="5832648"/>
          </a:xfrm>
          <a:prstGeom prst="rect">
            <a:avLst/>
          </a:prstGeom>
          <a:noFill/>
        </p:spPr>
      </p:pic>
      <p:sp>
        <p:nvSpPr>
          <p:cNvPr id="4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La matematica negli istituti professionali. Marcello Pedone 01 dicembre 2017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467544" y="260648"/>
            <a:ext cx="8424936" cy="5976664"/>
          </a:xfrm>
        </p:spPr>
        <p:txBody>
          <a:bodyPr>
            <a:normAutofit/>
          </a:bodyPr>
          <a:lstStyle/>
          <a:p>
            <a:r>
              <a:rPr lang="it-IT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MATEMATICA (</a:t>
            </a:r>
            <a:r>
              <a:rPr lang="it-IT" dirty="0" smtClean="0"/>
              <a:t>Primo Biennio)</a:t>
            </a:r>
            <a:endParaRPr lang="it-IT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just"/>
            <a:r>
              <a:rPr lang="it-IT" b="1" dirty="0" smtClean="0">
                <a:solidFill>
                  <a:srgbClr val="C00000"/>
                </a:solidFill>
              </a:rPr>
              <a:t>Risultati </a:t>
            </a:r>
            <a:r>
              <a:rPr lang="it-IT" b="1" dirty="0">
                <a:solidFill>
                  <a:srgbClr val="C00000"/>
                </a:solidFill>
              </a:rPr>
              <a:t>di </a:t>
            </a:r>
            <a:r>
              <a:rPr lang="it-IT" b="1" dirty="0" smtClean="0">
                <a:solidFill>
                  <a:srgbClr val="C00000"/>
                </a:solidFill>
              </a:rPr>
              <a:t>apprendimento</a:t>
            </a:r>
            <a:r>
              <a:rPr lang="it-IT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: </a:t>
            </a:r>
            <a:r>
              <a:rPr lang="it-IT" i="1" dirty="0">
                <a:solidFill>
                  <a:srgbClr val="0070C0"/>
                </a:solidFill>
              </a:rPr>
              <a:t>utilizzare il linguaggio e i metodi propri della matematica per organizzare </a:t>
            </a:r>
            <a:r>
              <a:rPr lang="it-IT" i="1" dirty="0" smtClean="0">
                <a:solidFill>
                  <a:srgbClr val="0070C0"/>
                </a:solidFill>
              </a:rPr>
              <a:t>e valutare </a:t>
            </a:r>
            <a:r>
              <a:rPr lang="it-IT" i="1" dirty="0">
                <a:solidFill>
                  <a:srgbClr val="0070C0"/>
                </a:solidFill>
              </a:rPr>
              <a:t>adeguatamente informazioni qualitative e quantitative; utilizzare le strategie del pensiero razionale negli aspetti dialettici e </a:t>
            </a:r>
            <a:r>
              <a:rPr lang="it-IT" i="1" dirty="0" smtClean="0">
                <a:solidFill>
                  <a:srgbClr val="0070C0"/>
                </a:solidFill>
              </a:rPr>
              <a:t>algoritmici per </a:t>
            </a:r>
            <a:r>
              <a:rPr lang="it-IT" i="1" dirty="0">
                <a:solidFill>
                  <a:srgbClr val="0070C0"/>
                </a:solidFill>
              </a:rPr>
              <a:t>affrontare situazioni problematiche, elaborando opportune soluzioni.</a:t>
            </a:r>
            <a:endParaRPr lang="it-IT" dirty="0">
              <a:solidFill>
                <a:srgbClr val="0070C0"/>
              </a:solidFill>
            </a:endParaRPr>
          </a:p>
        </p:txBody>
      </p:sp>
      <p:sp>
        <p:nvSpPr>
          <p:cNvPr id="5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La matematica negli istituti professionali. Marcello Pedone 01 dicembre 2017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Marcello Pedone\Desktop\Cubopn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8640"/>
            <a:ext cx="7390370" cy="60118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Marcello Pedone\Desktop\MC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6632"/>
            <a:ext cx="6856083" cy="621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Marcello Pedone\Desktop\Elementar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88640"/>
            <a:ext cx="6853833" cy="60931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Marcello Pedone\Desktop\Elementar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88640"/>
            <a:ext cx="6840760" cy="6081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Marcello Pedone\Desktop\Gioco (2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6269130" cy="5748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Marcello Pedone\Desktop\Secchio quesit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0"/>
            <a:ext cx="7068711" cy="6365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La matematica negli istituti professionali. Marcello Pedone 28 0ttobre 2016 </a:t>
            </a:r>
            <a:endParaRPr lang="it-IT"/>
          </a:p>
        </p:txBody>
      </p:sp>
      <p:pic>
        <p:nvPicPr>
          <p:cNvPr id="3" name="Immagine 2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611560" y="188640"/>
            <a:ext cx="79928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Grazie dell’attenzione!</a:t>
            </a:r>
            <a:endParaRPr lang="it-IT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467544" y="116632"/>
            <a:ext cx="8424936" cy="6624736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it-IT" dirty="0">
                <a:solidFill>
                  <a:schemeClr val="tx1">
                    <a:lumMod val="95000"/>
                    <a:lumOff val="5000"/>
                  </a:schemeClr>
                </a:solidFill>
              </a:rPr>
              <a:t>Ai fini del raggiungimento dei risultati di apprendimento sopra riportati in esito al percorso quinquennale, nel primo biennio il docente</a:t>
            </a:r>
          </a:p>
          <a:p>
            <a:pPr algn="just"/>
            <a:r>
              <a:rPr lang="it-IT" dirty="0">
                <a:solidFill>
                  <a:schemeClr val="tx1">
                    <a:lumMod val="95000"/>
                    <a:lumOff val="5000"/>
                  </a:schemeClr>
                </a:solidFill>
              </a:rPr>
              <a:t>persegue, nella propria azione didattica ed educativa, l’obiettivo prioritario di far acquisire allo studente le </a:t>
            </a:r>
            <a:r>
              <a:rPr lang="it-IT" b="1" dirty="0">
                <a:solidFill>
                  <a:srgbClr val="FF0000"/>
                </a:solidFill>
              </a:rPr>
              <a:t>competenze di base attese a</a:t>
            </a:r>
          </a:p>
          <a:p>
            <a:pPr algn="just"/>
            <a:r>
              <a:rPr lang="it-IT" b="1" dirty="0">
                <a:solidFill>
                  <a:srgbClr val="FF0000"/>
                </a:solidFill>
              </a:rPr>
              <a:t>conclusione dell’obbligo </a:t>
            </a:r>
            <a:r>
              <a:rPr lang="it-IT" dirty="0">
                <a:solidFill>
                  <a:schemeClr val="tx1">
                    <a:lumMod val="95000"/>
                    <a:lumOff val="5000"/>
                  </a:schemeClr>
                </a:solidFill>
              </a:rPr>
              <a:t>di istruzione, di seguito richiamate:</a:t>
            </a:r>
          </a:p>
          <a:p>
            <a:pPr algn="just"/>
            <a:r>
              <a:rPr lang="it-IT" dirty="0">
                <a:solidFill>
                  <a:schemeClr val="accent2">
                    <a:lumMod val="75000"/>
                  </a:schemeClr>
                </a:solidFill>
              </a:rPr>
              <a:t>• </a:t>
            </a:r>
            <a:r>
              <a:rPr lang="it-IT" b="1" u="sng" dirty="0">
                <a:solidFill>
                  <a:schemeClr val="accent2">
                    <a:lumMod val="75000"/>
                  </a:schemeClr>
                </a:solidFill>
              </a:rPr>
              <a:t>utilizzare le tecniche e le procedure del calcolo aritmetico ed algebrico </a:t>
            </a:r>
            <a:r>
              <a:rPr lang="it-IT" b="1" dirty="0">
                <a:solidFill>
                  <a:schemeClr val="accent2">
                    <a:lumMod val="75000"/>
                  </a:schemeClr>
                </a:solidFill>
              </a:rPr>
              <a:t>rappresentandole anche sotto forma grafica</a:t>
            </a:r>
          </a:p>
          <a:p>
            <a:pPr algn="just"/>
            <a:r>
              <a:rPr lang="it-IT" dirty="0">
                <a:solidFill>
                  <a:schemeClr val="accent2">
                    <a:lumMod val="75000"/>
                  </a:schemeClr>
                </a:solidFill>
              </a:rPr>
              <a:t>• </a:t>
            </a:r>
            <a:r>
              <a:rPr lang="it-IT" b="1" u="sng" dirty="0">
                <a:solidFill>
                  <a:schemeClr val="accent2">
                    <a:lumMod val="75000"/>
                  </a:schemeClr>
                </a:solidFill>
              </a:rPr>
              <a:t>confrontare ed analizzare figure geometriche</a:t>
            </a:r>
            <a:r>
              <a:rPr lang="it-IT" b="1" dirty="0">
                <a:solidFill>
                  <a:schemeClr val="accent2">
                    <a:lumMod val="75000"/>
                  </a:schemeClr>
                </a:solidFill>
              </a:rPr>
              <a:t>, individuando invarianti e relazioni</a:t>
            </a:r>
          </a:p>
          <a:p>
            <a:pPr algn="just"/>
            <a:r>
              <a:rPr lang="it-IT" dirty="0">
                <a:solidFill>
                  <a:schemeClr val="accent2">
                    <a:lumMod val="75000"/>
                  </a:schemeClr>
                </a:solidFill>
              </a:rPr>
              <a:t>• </a:t>
            </a:r>
            <a:r>
              <a:rPr lang="it-IT" b="1" u="sng" dirty="0">
                <a:solidFill>
                  <a:schemeClr val="accent2">
                    <a:lumMod val="75000"/>
                  </a:schemeClr>
                </a:solidFill>
              </a:rPr>
              <a:t>individuare le strategie appropriate per la soluzione di problemi</a:t>
            </a:r>
          </a:p>
          <a:p>
            <a:pPr algn="just"/>
            <a:r>
              <a:rPr lang="it-IT" dirty="0">
                <a:solidFill>
                  <a:schemeClr val="accent2">
                    <a:lumMod val="75000"/>
                  </a:schemeClr>
                </a:solidFill>
              </a:rPr>
              <a:t>• </a:t>
            </a:r>
            <a:r>
              <a:rPr lang="it-IT" b="1" u="sng" dirty="0">
                <a:solidFill>
                  <a:schemeClr val="accent2">
                    <a:lumMod val="75000"/>
                  </a:schemeClr>
                </a:solidFill>
              </a:rPr>
              <a:t>analizzare dati e interpretarli </a:t>
            </a:r>
            <a:r>
              <a:rPr lang="it-IT" b="1" dirty="0">
                <a:solidFill>
                  <a:schemeClr val="accent2">
                    <a:lumMod val="75000"/>
                  </a:schemeClr>
                </a:solidFill>
              </a:rPr>
              <a:t>sviluppando deduzioni e ragionamenti sugli stessi anche con l’ausilio di </a:t>
            </a:r>
            <a:r>
              <a:rPr lang="it-IT" b="1" dirty="0" smtClean="0">
                <a:solidFill>
                  <a:schemeClr val="accent2">
                    <a:lumMod val="75000"/>
                  </a:schemeClr>
                </a:solidFill>
              </a:rPr>
              <a:t>rappresentazioni grafiche</a:t>
            </a:r>
            <a:r>
              <a:rPr lang="it-IT" b="1" dirty="0">
                <a:solidFill>
                  <a:schemeClr val="accent2">
                    <a:lumMod val="75000"/>
                  </a:schemeClr>
                </a:solidFill>
              </a:rPr>
              <a:t>, usando consapevolmente gli strumenti di calcolo e le potenzialità offerte da applicazioni specifiche di </a:t>
            </a:r>
            <a:r>
              <a:rPr lang="it-IT" b="1" dirty="0" smtClean="0">
                <a:solidFill>
                  <a:schemeClr val="accent2">
                    <a:lumMod val="75000"/>
                  </a:schemeClr>
                </a:solidFill>
              </a:rPr>
              <a:t>tipo informatico</a:t>
            </a:r>
            <a:endParaRPr lang="it-IT" b="1" dirty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r>
              <a:rPr lang="it-IT" dirty="0">
                <a:solidFill>
                  <a:schemeClr val="tx1">
                    <a:lumMod val="95000"/>
                    <a:lumOff val="5000"/>
                  </a:schemeClr>
                </a:solidFill>
              </a:rPr>
              <a:t>L’articolazione dell’insegnamento di “Matematica” in conoscenze e abilità è di seguito indicata quale orientamento per la progettazione</a:t>
            </a:r>
          </a:p>
          <a:p>
            <a:pPr algn="just"/>
            <a:r>
              <a:rPr lang="it-IT" dirty="0">
                <a:solidFill>
                  <a:schemeClr val="tx1">
                    <a:lumMod val="95000"/>
                    <a:lumOff val="5000"/>
                  </a:schemeClr>
                </a:solidFill>
              </a:rPr>
              <a:t>didattica del docente in relazione alle scelte compiute nell’ambito della programmazione collegiale del Consiglio di classe.</a:t>
            </a:r>
          </a:p>
          <a:p>
            <a:pPr algn="just"/>
            <a:r>
              <a:rPr lang="it-IT" b="1" i="1" dirty="0">
                <a:solidFill>
                  <a:srgbClr val="0070C0"/>
                </a:solidFill>
              </a:rPr>
              <a:t>Nella scelta dei </a:t>
            </a:r>
            <a:r>
              <a:rPr lang="it-IT" b="1" i="1" dirty="0">
                <a:solidFill>
                  <a:srgbClr val="FF0000"/>
                </a:solidFill>
              </a:rPr>
              <a:t>problemi</a:t>
            </a:r>
            <a:r>
              <a:rPr lang="it-IT" b="1" i="1" dirty="0">
                <a:solidFill>
                  <a:srgbClr val="0070C0"/>
                </a:solidFill>
              </a:rPr>
              <a:t>, è opportuno fare riferimento sia ad aspetti interni alla matematica, sia ad aspetti specifici collegati ad ambiti</a:t>
            </a:r>
          </a:p>
          <a:p>
            <a:pPr algn="just"/>
            <a:r>
              <a:rPr lang="it-IT" b="1" i="1" dirty="0">
                <a:solidFill>
                  <a:srgbClr val="0070C0"/>
                </a:solidFill>
              </a:rPr>
              <a:t>scientifici (economico, sociale, tecnologico) o, più in generale, al mondo reale.</a:t>
            </a:r>
            <a:endParaRPr lang="it-IT" b="1" dirty="0">
              <a:solidFill>
                <a:srgbClr val="0070C0"/>
              </a:solidFill>
            </a:endParaRPr>
          </a:p>
        </p:txBody>
      </p:sp>
      <p:sp>
        <p:nvSpPr>
          <p:cNvPr id="5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La matematica negli istituti professionali. Marcello Pedone 01 dicembre 2017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539552" y="404665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>
                <a:hlinkClick r:id="rId2"/>
              </a:rPr>
              <a:t>https://www.powtoon.com/online-presentation/fIM9gGQkNoC/?mode=movie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539552" y="980728"/>
            <a:ext cx="684076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Presentazione </a:t>
            </a:r>
          </a:p>
          <a:p>
            <a:pPr algn="ctr"/>
            <a:r>
              <a:rPr lang="it-IT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della </a:t>
            </a:r>
          </a:p>
          <a:p>
            <a:pPr algn="ctr"/>
            <a:r>
              <a:rPr lang="it-IT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programmazione </a:t>
            </a:r>
          </a:p>
          <a:p>
            <a:pPr algn="ctr"/>
            <a:r>
              <a:rPr lang="it-IT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nella </a:t>
            </a:r>
          </a:p>
          <a:p>
            <a:pPr algn="ctr"/>
            <a:r>
              <a:rPr lang="it-IT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classe Prima</a:t>
            </a:r>
            <a:endParaRPr lang="it-IT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10198585" y="3573016"/>
            <a:ext cx="692247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Presentazione</a:t>
            </a:r>
          </a:p>
          <a:p>
            <a:pPr algn="ctr"/>
            <a:r>
              <a:rPr lang="it-IT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della programmazione</a:t>
            </a:r>
          </a:p>
          <a:p>
            <a:pPr algn="ctr"/>
            <a:r>
              <a:rPr lang="it-IT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nella classe Prima</a:t>
            </a:r>
            <a:endParaRPr lang="it-IT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it-IT" dirty="0" smtClean="0"/>
              <a:t>La matematica negli istituti professionali. Marcello Pedone 01 dicembre 2017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9058377" cy="6267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a 2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1867030"/>
                <a:gridCol w="3596727"/>
                <a:gridCol w="3680243"/>
              </a:tblGrid>
              <a:tr h="6858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8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</a:rPr>
                        <a:t>2. Confrontare e analizzare figure geometriche, individuandone invarianti e relazioni </a:t>
                      </a:r>
                      <a:endParaRPr lang="it-IT" sz="18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18" marR="50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it-IT" sz="18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Individuare</a:t>
                      </a:r>
                      <a:r>
                        <a:rPr lang="it-IT" sz="14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 le proprietà essenziali delle figure e riconoscerle in situazioni concrete.</a:t>
                      </a:r>
                      <a:endParaRPr lang="it-IT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Riprodurre</a:t>
                      </a:r>
                      <a:r>
                        <a:rPr lang="it-IT" sz="14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 figure e disegni geometrici in base a una descrizione e codificazione fatta da altri.</a:t>
                      </a:r>
                      <a:endParaRPr lang="it-IT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Applicare </a:t>
                      </a:r>
                      <a:r>
                        <a:rPr lang="it-IT" sz="14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il Teorema di Pitagora e il teorema di Euclide </a:t>
                      </a:r>
                      <a:endParaRPr lang="it-IT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Utilizzare </a:t>
                      </a:r>
                      <a:r>
                        <a:rPr lang="it-IT" sz="14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le principali trasformazioni geometriche e i loro invarianti.</a:t>
                      </a:r>
                      <a:endParaRPr lang="it-IT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Utilizzare </a:t>
                      </a:r>
                      <a:r>
                        <a:rPr lang="it-IT" sz="14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lo strumento algebrico come linguaggio per rappresentare formalmente gli oggetti della geometria </a:t>
                      </a:r>
                      <a:endParaRPr lang="it-IT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elementare. </a:t>
                      </a:r>
                      <a:endParaRPr lang="it-IT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Analizzare e risolvere</a:t>
                      </a:r>
                      <a:r>
                        <a:rPr lang="it-IT" sz="14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 problemi del piano e dello spazio  utilizzando le proprietà delle figure geometriche .</a:t>
                      </a:r>
                      <a:endParaRPr lang="it-IT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Applicare </a:t>
                      </a:r>
                      <a:r>
                        <a:rPr lang="it-IT" sz="14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le principali formule relative alla retta e alle figure geometriche sul piano cartesiano</a:t>
                      </a:r>
                      <a:r>
                        <a:rPr lang="it-IT" sz="18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.</a:t>
                      </a:r>
                      <a:endParaRPr lang="it-IT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918" marR="50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it-IT" sz="18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8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Il piano euclideo:</a:t>
                      </a:r>
                      <a:r>
                        <a:rPr lang="it-IT" sz="18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 relazioni tra rette, congruenza di figure, poligoni e loro proprietà. Circonferenza e cerchio.*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8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Trasformazioni geometriche</a:t>
                      </a:r>
                      <a:r>
                        <a:rPr lang="it-IT" sz="18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 elementari e loro invarianti**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8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 ***Misure di grandezza</a:t>
                      </a:r>
                      <a:r>
                        <a:rPr lang="it-IT" sz="1800" b="1" i="1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:</a:t>
                      </a:r>
                      <a:r>
                        <a:rPr lang="it-IT" sz="18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 grandezze incommensurabili; perimetro e area dei poligoni.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8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Teoremi di Euclide e di Pitagora***</a:t>
                      </a:r>
                      <a:endParaRPr lang="it-IT" sz="18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800" b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*****Problemi </a:t>
                      </a:r>
                      <a:r>
                        <a:rPr lang="it-IT" sz="18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riferiti  sia ad aspetti geometrici interni alla matematica, sia ad aspetti specifici collegati, al mondo reale.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8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Il metodo delle coordinate</a:t>
                      </a:r>
                      <a:r>
                        <a:rPr lang="it-IT" sz="1800" b="1" i="1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:</a:t>
                      </a:r>
                      <a:r>
                        <a:rPr lang="it-IT" sz="18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 il piano cartesiano.****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8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Interpretazione </a:t>
                      </a:r>
                      <a:r>
                        <a:rPr lang="it-IT" sz="18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geometrica dei sistemi di equazioni e disequazioni lineari in due incognite.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8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800" b="1" i="1" dirty="0">
                          <a:solidFill>
                            <a:srgbClr val="C00000"/>
                          </a:solidFill>
                          <a:latin typeface="Arial"/>
                          <a:ea typeface="Calibri"/>
                        </a:rPr>
                        <a:t> ******</a:t>
                      </a:r>
                      <a:r>
                        <a:rPr lang="it-IT" sz="1600" b="1" i="1" dirty="0">
                          <a:solidFill>
                            <a:srgbClr val="1D1B11"/>
                          </a:solidFill>
                          <a:latin typeface="Arial"/>
                          <a:ea typeface="Calibri"/>
                        </a:rPr>
                        <a:t>Cenni sui Poliedri, coni, cilindri, sfere e loro sezioni </a:t>
                      </a:r>
                      <a:endParaRPr lang="it-IT" sz="18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50918" marR="50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559</TotalTime>
  <Words>4742</Words>
  <Application>Microsoft Office PowerPoint</Application>
  <PresentationFormat>Presentazione su schermo (4:3)</PresentationFormat>
  <Paragraphs>607</Paragraphs>
  <Slides>56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56</vt:i4>
      </vt:variant>
    </vt:vector>
  </HeadingPairs>
  <TitlesOfParts>
    <vt:vector size="57" baseType="lpstr">
      <vt:lpstr>Tema di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Secondo biennio</vt:lpstr>
      <vt:lpstr>Secondo biennio e quinto anno</vt:lpstr>
      <vt:lpstr>Secondo biennio</vt:lpstr>
      <vt:lpstr>Diapositiva 17</vt:lpstr>
      <vt:lpstr>Diapositiva 18</vt:lpstr>
      <vt:lpstr>Diapositiva 19</vt:lpstr>
      <vt:lpstr>Prove in uscita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Diapositiva 55</vt:lpstr>
      <vt:lpstr>Diapositiva 56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Primo Biennio</dc:title>
  <dc:creator>Marcello Pedone</dc:creator>
  <cp:lastModifiedBy>Marcello Pedone</cp:lastModifiedBy>
  <cp:revision>91</cp:revision>
  <dcterms:created xsi:type="dcterms:W3CDTF">2016-07-30T20:02:54Z</dcterms:created>
  <dcterms:modified xsi:type="dcterms:W3CDTF">2017-11-29T18:50:19Z</dcterms:modified>
</cp:coreProperties>
</file>